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2"/>
  </p:notesMasterIdLst>
  <p:sldIdLst>
    <p:sldId id="256" r:id="rId2"/>
    <p:sldId id="918" r:id="rId3"/>
    <p:sldId id="886" r:id="rId4"/>
    <p:sldId id="885" r:id="rId5"/>
    <p:sldId id="887" r:id="rId6"/>
    <p:sldId id="919" r:id="rId7"/>
    <p:sldId id="865" r:id="rId8"/>
    <p:sldId id="866" r:id="rId9"/>
    <p:sldId id="867" r:id="rId10"/>
    <p:sldId id="868" r:id="rId11"/>
    <p:sldId id="869" r:id="rId12"/>
    <p:sldId id="870" r:id="rId13"/>
    <p:sldId id="872" r:id="rId14"/>
    <p:sldId id="871" r:id="rId15"/>
    <p:sldId id="873" r:id="rId16"/>
    <p:sldId id="874" r:id="rId17"/>
    <p:sldId id="875" r:id="rId18"/>
    <p:sldId id="876" r:id="rId19"/>
    <p:sldId id="877" r:id="rId20"/>
    <p:sldId id="878" r:id="rId21"/>
    <p:sldId id="884" r:id="rId22"/>
    <p:sldId id="880" r:id="rId23"/>
    <p:sldId id="882" r:id="rId24"/>
    <p:sldId id="888" r:id="rId25"/>
    <p:sldId id="889" r:id="rId26"/>
    <p:sldId id="956" r:id="rId27"/>
    <p:sldId id="957" r:id="rId28"/>
    <p:sldId id="890" r:id="rId29"/>
    <p:sldId id="891" r:id="rId30"/>
    <p:sldId id="923" r:id="rId31"/>
    <p:sldId id="924" r:id="rId32"/>
    <p:sldId id="925" r:id="rId33"/>
    <p:sldId id="926" r:id="rId34"/>
    <p:sldId id="927" r:id="rId35"/>
    <p:sldId id="928" r:id="rId36"/>
    <p:sldId id="929" r:id="rId37"/>
    <p:sldId id="930" r:id="rId38"/>
    <p:sldId id="931" r:id="rId39"/>
    <p:sldId id="932" r:id="rId40"/>
    <p:sldId id="933" r:id="rId41"/>
    <p:sldId id="934" r:id="rId42"/>
    <p:sldId id="935" r:id="rId43"/>
    <p:sldId id="936" r:id="rId44"/>
    <p:sldId id="937" r:id="rId45"/>
    <p:sldId id="949" r:id="rId46"/>
    <p:sldId id="938" r:id="rId47"/>
    <p:sldId id="954" r:id="rId48"/>
    <p:sldId id="950" r:id="rId49"/>
    <p:sldId id="951" r:id="rId50"/>
    <p:sldId id="952" r:id="rId51"/>
    <p:sldId id="953" r:id="rId52"/>
    <p:sldId id="941" r:id="rId53"/>
    <p:sldId id="942" r:id="rId54"/>
    <p:sldId id="955" r:id="rId55"/>
    <p:sldId id="943" r:id="rId56"/>
    <p:sldId id="944" r:id="rId57"/>
    <p:sldId id="945" r:id="rId58"/>
    <p:sldId id="946" r:id="rId59"/>
    <p:sldId id="940" r:id="rId60"/>
    <p:sldId id="958" r:id="rId6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3"/>
    <p:restoredTop sz="93953" autoAdjust="0"/>
  </p:normalViewPr>
  <p:slideViewPr>
    <p:cSldViewPr>
      <p:cViewPr>
        <p:scale>
          <a:sx n="113" d="100"/>
          <a:sy n="113" d="100"/>
        </p:scale>
        <p:origin x="5272" y="23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A8B4F-73A0-4DD8-86E3-4CCF46DD64E1}" type="datetimeFigureOut">
              <a:rPr lang="ko-KR" altLang="en-US" smtClean="0"/>
              <a:t>2019. 7. 3.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E706C-CCDE-4DC6-8A92-F369B50AB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6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매혹적이고 잠재적으로 세계를 변화시키는 기술을 습득할 수 있습니다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7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547813" y="4149725"/>
            <a:ext cx="6400800" cy="8413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b="1">
                <a:solidFill>
                  <a:schemeClr val="tx1"/>
                </a:solidFill>
                <a:latin typeface="Candar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kumimoji="0" lang="ko-KR" altLang="en-US" sz="3200" dirty="0">
              <a:latin typeface="AppleGothic 일반체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052736"/>
            <a:ext cx="7772400" cy="1470025"/>
          </a:xfrm>
        </p:spPr>
        <p:txBody>
          <a:bodyPr/>
          <a:lstStyle>
            <a:lvl1pPr>
              <a:defRPr b="0" baseline="0">
                <a:latin typeface="AppleGothic 일반체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7664" y="2996952"/>
            <a:ext cx="6400800" cy="841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AppleGothic 일반체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fld id="{16AD7B6D-2332-3F43-B06A-A0BF967D4229}" type="datetime1">
              <a:rPr lang="ko-KR" altLang="en-US" smtClean="0"/>
              <a:t>2019. 7. 3.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413" y="6381750"/>
            <a:ext cx="3960812" cy="365125"/>
          </a:xfrm>
        </p:spPr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54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>
            <a:lvl1pPr>
              <a:defRPr sz="3200" b="0" baseline="0">
                <a:latin typeface="+mn-ea"/>
                <a:ea typeface="+mn-ea"/>
                <a:cs typeface="Tunga" pitchFamily="2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 marL="342900" indent="-342900">
              <a:buFont typeface="Wingdings 2" pitchFamily="18" charset="2"/>
              <a:buChar char=""/>
              <a:defRPr sz="2800" b="0" baseline="0">
                <a:latin typeface="+mn-ea"/>
                <a:ea typeface="+mn-ea"/>
                <a:cs typeface="Tunga" pitchFamily="2"/>
              </a:defRPr>
            </a:lvl1pPr>
            <a:lvl2pPr>
              <a:defRPr sz="2400" b="0" baseline="0">
                <a:latin typeface="+mn-ea"/>
                <a:ea typeface="+mn-ea"/>
                <a:cs typeface="Tunga" pitchFamily="2"/>
              </a:defRPr>
            </a:lvl2pPr>
            <a:lvl3pPr>
              <a:defRPr sz="2000" b="0" baseline="0">
                <a:latin typeface="+mn-ea"/>
                <a:ea typeface="+mn-ea"/>
                <a:cs typeface="Tunga" pitchFamily="2"/>
              </a:defRPr>
            </a:lvl3pPr>
            <a:lvl4pPr marL="1600200" indent="-228600">
              <a:buFont typeface="Wingdings" pitchFamily="2" charset="2"/>
              <a:buChar char="Ø"/>
              <a:defRPr sz="2000" b="0" baseline="0">
                <a:latin typeface="+mn-ea"/>
                <a:ea typeface="+mn-ea"/>
                <a:cs typeface="Tunga" pitchFamily="2"/>
              </a:defRPr>
            </a:lvl4pPr>
            <a:lvl5pPr>
              <a:defRPr sz="2000" b="0" baseline="0">
                <a:latin typeface="+mn-ea"/>
                <a:ea typeface="+mn-ea"/>
                <a:cs typeface="Tunga" pitchFamily="2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fld id="{16C69F19-0900-A34F-A955-478A210DAD87}" type="datetime1">
              <a:rPr lang="ko-KR" altLang="en-US" smtClean="0"/>
              <a:t>2019. 7. 3.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55875" y="6356350"/>
            <a:ext cx="4032250" cy="3651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200"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400"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1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6AA7016-D8CA-3F4D-939A-BBFF5DBDB0CA}" type="datetime1">
              <a:rPr lang="ko-KR" altLang="en-US" smtClean="0"/>
              <a:t>2019. 7. 3.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ym.openai.com/" TargetMode="External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Relationship Id="rId3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mputingkoreanlab.com/app/jAI/jQLearning/" TargetMode="External"/><Relationship Id="rId3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1VFKkOOdbHhIdM5-iWb22drQQly6Szi4Z" TargetMode="External"/><Relationship Id="rId3" Type="http://schemas.openxmlformats.org/officeDocument/2006/relationships/hyperlink" Target="https://drive.google.com/open?id=1f0dS5bus_1-I4Ghd8yzqBSWoLKIfe7SB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V1eYniJ0Rnk" TargetMode="External"/><Relationship Id="rId3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ime_continue=118&amp;v=wX_-SZG-YMQ" TargetMode="External"/><Relationship Id="rId3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18&amp;v=wX_-SZG-YMQ" TargetMode="External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ime_continue=5&amp;v=SWpyiEezfp4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1pyWrEH5_3fBcwF1bZiFYT2S-lVMOq8Jk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1Ap0vXsf5KAUW2prd6Febebb5B4rWblyU" TargetMode="External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ime_continue=12&amp;v=6lp-LPc3LGI" TargetMode="Externa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2060848"/>
            <a:ext cx="7772400" cy="1470025"/>
          </a:xfrm>
        </p:spPr>
        <p:txBody>
          <a:bodyPr/>
          <a:lstStyle/>
          <a:p>
            <a:r>
              <a:rPr lang="ko-KR" alt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파이썬을 활용한 강화학습</a:t>
            </a:r>
            <a:endParaRPr lang="ko-KR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7664" y="4653136"/>
            <a:ext cx="6400800" cy="153369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+mn-lt"/>
              </a:rPr>
              <a:t>김주봉</a:t>
            </a:r>
            <a:endParaRPr lang="en-US" altLang="ko-KR" dirty="0" smtClean="0">
              <a:latin typeface="+mn-lt"/>
            </a:endParaRPr>
          </a:p>
          <a:p>
            <a:r>
              <a:rPr lang="en-US" altLang="ko-KR" dirty="0" smtClean="0">
                <a:latin typeface="+mn-lt"/>
              </a:rPr>
              <a:t>jubong1992@gmail.com</a:t>
            </a:r>
            <a:endParaRPr lang="en-US" altLang="ko-KR" dirty="0">
              <a:latin typeface="+mn-lt"/>
            </a:endParaRPr>
          </a:p>
          <a:p>
            <a:endParaRPr lang="en-US" altLang="ko-KR" dirty="0">
              <a:latin typeface="+mn-lt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8" y="7938"/>
            <a:ext cx="1693863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3608468"/>
            <a:ext cx="21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2019.07.06</a:t>
            </a:r>
            <a:r>
              <a:rPr lang="ko-KR" altLang="en-US" dirty="0" smtClean="0"/>
              <a:t> </a:t>
            </a:r>
            <a:r>
              <a:rPr lang="en-US" altLang="ko-KR" dirty="0" smtClean="0"/>
              <a:t>~</a:t>
            </a:r>
            <a:r>
              <a:rPr lang="ko-KR" altLang="en-US" dirty="0" smtClean="0"/>
              <a:t> </a:t>
            </a:r>
            <a:r>
              <a:rPr lang="en-US" altLang="ko-KR" dirty="0" smtClean="0"/>
              <a:t>07.07</a:t>
            </a:r>
            <a:endParaRPr lang="pt-BR" altLang="ko-KR" dirty="0"/>
          </a:p>
        </p:txBody>
      </p:sp>
    </p:spTree>
    <p:extLst>
      <p:ext uri="{BB962C8B-B14F-4D97-AF65-F5344CB8AC3E}">
        <p14:creationId xmlns:p14="http://schemas.microsoft.com/office/powerpoint/2010/main" val="20983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16632"/>
            <a:ext cx="9108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</a:rPr>
              <a:t>인공지능의 미래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,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 강화학습</a:t>
            </a:r>
            <a:endParaRPr kumimoji="1" lang="en-US" altLang="ko-KR" sz="2800" b="1" dirty="0" smtClean="0">
              <a:solidFill>
                <a:schemeClr val="bg1"/>
              </a:solidFill>
            </a:endParaRPr>
          </a:p>
          <a:p>
            <a:r>
              <a:rPr kumimoji="1" lang="en-US" altLang="ko-KR" sz="2800" b="1" dirty="0">
                <a:solidFill>
                  <a:schemeClr val="bg1"/>
                </a:solidFill>
              </a:rPr>
              <a:t>	</a:t>
            </a:r>
            <a:r>
              <a:rPr kumimoji="1" lang="ko-KR" altLang="en-US" sz="2800" b="1" dirty="0" smtClean="0">
                <a:solidFill>
                  <a:schemeClr val="bg1"/>
                </a:solidFill>
              </a:rPr>
              <a:t>인간 지능과 일치하는 혹은 보다 나은 슈퍼 컴퓨터</a:t>
            </a:r>
            <a:endParaRPr kumimoji="1"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287" y="5803073"/>
            <a:ext cx="910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>
                <a:solidFill>
                  <a:schemeClr val="bg1"/>
                </a:solidFill>
                <a:ea typeface="Dotum" charset="-127"/>
                <a:cs typeface="Dotum" charset="-127"/>
              </a:rPr>
              <a:t>강화학습 지켜보지 말고 직접 경험해 보는게 어떨까요</a:t>
            </a:r>
            <a:r>
              <a:rPr kumimoji="1" lang="en-US" altLang="ko-KR" sz="2800" b="1" dirty="0" smtClean="0">
                <a:solidFill>
                  <a:schemeClr val="bg1"/>
                </a:solidFill>
                <a:ea typeface="Dotum" charset="-127"/>
                <a:cs typeface="Dotum" charset="-127"/>
              </a:rPr>
              <a:t>?</a:t>
            </a:r>
            <a:endParaRPr kumimoji="1" lang="ko-KR" altLang="en-US" sz="2800" b="1" dirty="0">
              <a:solidFill>
                <a:schemeClr val="bg1"/>
              </a:solidFill>
              <a:ea typeface="Dotum" charset="-127"/>
              <a:cs typeface="Dot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6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/>
          <a:lstStyle/>
          <a:p>
            <a:r>
              <a:rPr kumimoji="1" lang="ko-KR" altLang="en-US" dirty="0" smtClean="0"/>
              <a:t>강화학습에서 </a:t>
            </a:r>
            <a:r>
              <a:rPr kumimoji="1" lang="en-US" altLang="ko-KR" dirty="0" smtClean="0"/>
              <a:t>”</a:t>
            </a:r>
            <a:r>
              <a:rPr kumimoji="1" lang="ko-KR" altLang="en-US" dirty="0" smtClean="0"/>
              <a:t>환경</a:t>
            </a:r>
            <a:r>
              <a:rPr kumimoji="1" lang="en-US" altLang="ko-KR" dirty="0" smtClean="0"/>
              <a:t>”</a:t>
            </a:r>
            <a:r>
              <a:rPr kumimoji="1" lang="ko-KR" altLang="en-US" dirty="0" smtClean="0"/>
              <a:t>이란 무엇인가요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비디오게임은 학습 알고리즘을 개발할 수 있는 환경에 해당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비디오게임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즉 환경에서 인간을 뛰어넘는 성능을 찾도록 알고리즘을 계속해서 조작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게임으로 터득한 알고리즘을 실체계에 적용 가능</a:t>
            </a:r>
            <a:r>
              <a:rPr kumimoji="1" lang="en-US" altLang="ko-KR" dirty="0" smtClean="0"/>
              <a:t>(e.g. </a:t>
            </a:r>
            <a:r>
              <a:rPr kumimoji="1" lang="ko-KR" altLang="en-US" dirty="0" smtClean="0"/>
              <a:t>로봇팔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665388"/>
            <a:ext cx="4032448" cy="3165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" y="4512019"/>
            <a:ext cx="3617240" cy="1943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846" y="4142687"/>
            <a:ext cx="268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/>
              <a:t>가상과 실체계의 동기화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2559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심층강화학습의 새로운 환경으로 떠오르는 것들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스마트 팩토리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예측 가능한 변수를 예측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고장예측 및 작업환경 자동화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교차로 신호등의 신호 관리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어느 정도 예측 가능한 패턴 학습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금융시장 주가예측 및 패턴분석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예측 불가능 </a:t>
            </a:r>
            <a:r>
              <a:rPr kumimoji="1" lang="ko-KR" altLang="en-US" dirty="0" smtClean="0">
                <a:sym typeface="Wingdings"/>
              </a:rPr>
              <a:t> 아직까지 완벽한 알고리즘 </a:t>
            </a:r>
            <a:r>
              <a:rPr kumimoji="1" lang="en-US" altLang="ko-KR" dirty="0" smtClean="0">
                <a:sym typeface="Wingdings"/>
              </a:rPr>
              <a:t>X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82" y="4310528"/>
            <a:ext cx="7366436" cy="20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강화학습 기반 투자 포트폴리오 </a:t>
            </a:r>
            <a:r>
              <a:rPr kumimoji="1" lang="ko-KR" altLang="en-US" dirty="0" smtClean="0"/>
              <a:t>관리</a:t>
            </a:r>
            <a:endParaRPr kumimoji="1" lang="en-US" altLang="ko-KR" dirty="0" smtClean="0"/>
          </a:p>
          <a:p>
            <a:pPr lvl="1"/>
            <a:r>
              <a:rPr kumimoji="1" lang="ko-KR" altLang="en-US" dirty="0"/>
              <a:t>비동기 멀티 에이전트 강화학습 모델 </a:t>
            </a:r>
            <a:r>
              <a:rPr kumimoji="1" lang="ko-KR" altLang="en-US" dirty="0" smtClean="0"/>
              <a:t>개발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거래소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를 활용한 암호화폐 가격 데이터 </a:t>
            </a:r>
            <a:r>
              <a:rPr kumimoji="1" lang="ko-KR" altLang="en-US" dirty="0" smtClean="0"/>
              <a:t>수집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강화학습 </a:t>
            </a:r>
            <a:r>
              <a:rPr kumimoji="1" lang="ko-KR" altLang="en-US" dirty="0"/>
              <a:t>및 백테스트 </a:t>
            </a:r>
            <a:r>
              <a:rPr kumimoji="1" lang="ko-KR" altLang="en-US" dirty="0" smtClean="0"/>
              <a:t>진행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학습 </a:t>
            </a:r>
            <a:r>
              <a:rPr kumimoji="1" lang="ko-KR" altLang="en-US" dirty="0"/>
              <a:t>및 사전 백테스트 모델을 이용한 거래 </a:t>
            </a:r>
            <a:r>
              <a:rPr kumimoji="1" lang="ko-KR" altLang="en-US" dirty="0" smtClean="0"/>
              <a:t>수행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대상 암호화폐</a:t>
            </a:r>
            <a:endParaRPr kumimoji="1" lang="en-US" altLang="ko-KR" dirty="0" smtClean="0"/>
          </a:p>
          <a:p>
            <a:pPr lvl="2"/>
            <a:r>
              <a:rPr lang="mr-IN" altLang="ko-KR" dirty="0"/>
              <a:t>["BTC", "ETH", "XRP", "BCH","ETC”</a:t>
            </a:r>
            <a:r>
              <a:rPr lang="en-US" altLang="ko-KR" dirty="0"/>
              <a:t>, “DASH”, “XMR”, “ZEC”</a:t>
            </a:r>
            <a:r>
              <a:rPr lang="mr-IN" altLang="ko-KR" dirty="0"/>
              <a:t>]</a:t>
            </a:r>
            <a:endParaRPr lang="en-US" altLang="ko-KR" dirty="0"/>
          </a:p>
          <a:p>
            <a:pPr lvl="2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49B4397-800A-0542-9DA0-A6C18D53E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177"/>
            <a:ext cx="9144000" cy="2177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6549156"/>
            <a:ext cx="6912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smtClean="0"/>
              <a:t>참고자료</a:t>
            </a:r>
            <a:r>
              <a:rPr kumimoji="1" lang="en-US" altLang="ko-KR" sz="1200" dirty="0" smtClean="0"/>
              <a:t>:</a:t>
            </a:r>
            <a:r>
              <a:rPr kumimoji="1" lang="ko-KR" altLang="en-US" sz="1200" dirty="0" smtClean="0"/>
              <a:t> 김주봉</a:t>
            </a:r>
            <a:r>
              <a:rPr kumimoji="1" lang="en-US" altLang="ko-KR" sz="1200" dirty="0" smtClean="0"/>
              <a:t>,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“</a:t>
            </a:r>
            <a:r>
              <a:rPr kumimoji="1" lang="ko-KR" altLang="en-US" sz="1200" dirty="0" smtClean="0"/>
              <a:t>비동기 </a:t>
            </a:r>
            <a:r>
              <a:rPr kumimoji="1" lang="ko-KR" altLang="en-US" sz="1200" dirty="0"/>
              <a:t>심층 강화학습 </a:t>
            </a:r>
            <a:r>
              <a:rPr kumimoji="1" lang="ko-KR" altLang="en-US" sz="1200" dirty="0" smtClean="0"/>
              <a:t>기반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금융 </a:t>
            </a:r>
            <a:r>
              <a:rPr kumimoji="1" lang="ko-KR" altLang="en-US" sz="1200" dirty="0"/>
              <a:t>포트폴리오 </a:t>
            </a:r>
            <a:r>
              <a:rPr kumimoji="1" lang="ko-KR" altLang="en-US" sz="1200" dirty="0" smtClean="0"/>
              <a:t>관리</a:t>
            </a:r>
            <a:r>
              <a:rPr kumimoji="1" lang="en-US" altLang="ko-KR" sz="1200" dirty="0" smtClean="0"/>
              <a:t>,”</a:t>
            </a:r>
            <a:r>
              <a:rPr kumimoji="1" lang="ko-KR" altLang="en-US" sz="1200" dirty="0" smtClean="0"/>
              <a:t> 한국기술교육대학교</a:t>
            </a:r>
            <a:r>
              <a:rPr kumimoji="1" lang="en-US" altLang="ko-KR" sz="1200" dirty="0" smtClean="0"/>
              <a:t>,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2018.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12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>Deep Q-Networks</a:t>
            </a:r>
            <a:endParaRPr kumimoji="1" lang="ko-KR" altLang="en-US" dirty="0"/>
          </a:p>
        </p:txBody>
      </p:sp>
      <p:sp>
        <p:nvSpPr>
          <p:cNvPr id="7" name="제목 5"/>
          <p:cNvSpPr txBox="1">
            <a:spLocks/>
          </p:cNvSpPr>
          <p:nvPr/>
        </p:nvSpPr>
        <p:spPr bwMode="auto">
          <a:xfrm>
            <a:off x="395536" y="2564904"/>
            <a:ext cx="8229600" cy="56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1" lang="ko-KR" altLang="en-US" sz="2900" dirty="0" smtClean="0"/>
              <a:t>심층 강화학습</a:t>
            </a:r>
            <a:endParaRPr kumimoji="1" lang="ko-KR" altLang="en-US" sz="2900" dirty="0"/>
          </a:p>
        </p:txBody>
      </p:sp>
    </p:spTree>
    <p:extLst>
      <p:ext uri="{BB962C8B-B14F-4D97-AF65-F5344CB8AC3E}">
        <p14:creationId xmlns:p14="http://schemas.microsoft.com/office/powerpoint/2010/main" val="152467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smtClean="0"/>
              <a:t>강화학습에서 심층강화학습으로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강화학습이란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좀더 자세하게</a:t>
            </a:r>
            <a:r>
              <a:rPr kumimoji="1" lang="en-US" altLang="ko-KR" dirty="0" smtClean="0"/>
              <a:t>..</a:t>
            </a:r>
          </a:p>
          <a:p>
            <a:pPr lvl="1"/>
            <a:r>
              <a:rPr kumimoji="1" lang="ko-KR" altLang="en-US" dirty="0" smtClean="0"/>
              <a:t>강화학습은 기계학습의 한 분야에 해당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에이전트가 이전에 알려지지 않은 환경과 상호작용하며 전체 보상을 최대화하는 행동을 선택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78320"/>
            <a:ext cx="5993577" cy="36431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5816" y="605659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</a:rPr>
              <a:t>Agent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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744513"/>
            <a:ext cx="1689871" cy="168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위쪽 화살표[U] 7"/>
          <p:cNvSpPr/>
          <p:nvPr/>
        </p:nvSpPr>
        <p:spPr>
          <a:xfrm>
            <a:off x="5466498" y="3339124"/>
            <a:ext cx="504056" cy="720080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18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그러면 심층강화학습이란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비선형 함수 근사를 활용하여 가치를 환경으로부터의 관찰에 기초를 두는 것</a:t>
            </a:r>
            <a:r>
              <a:rPr kumimoji="1" lang="en-US" altLang="ko-KR" dirty="0" smtClean="0"/>
              <a:t>(=</a:t>
            </a:r>
            <a:r>
              <a:rPr kumimoji="1" lang="ko-KR" altLang="en-US" dirty="0" smtClean="0"/>
              <a:t>쉬운 것을 이해하기 어렵게 표현</a:t>
            </a:r>
            <a:r>
              <a:rPr kumimoji="1" lang="en-US" altLang="ko-KR" dirty="0" smtClean="0"/>
              <a:t>)</a:t>
            </a:r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smtClean="0"/>
              <a:t>기존 강화학습에서 심층</a:t>
            </a:r>
            <a:r>
              <a:rPr kumimoji="1" lang="en-US" altLang="ko-KR" dirty="0" smtClean="0"/>
              <a:t>(=Deep)</a:t>
            </a:r>
            <a:r>
              <a:rPr kumimoji="1" lang="ko-KR" altLang="en-US" dirty="0" smtClean="0"/>
              <a:t>만 추가됨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9566" y="5013176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/>
              <a:t>관찰</a:t>
            </a:r>
            <a:endParaRPr kumimoji="1"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452320" y="5013176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/>
              <a:t>환경</a:t>
            </a:r>
            <a:endParaRPr kumimoji="1"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9552" y="5013176"/>
            <a:ext cx="1305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/>
              <a:t>에이전트</a:t>
            </a:r>
            <a:endParaRPr kumimoji="1" lang="ko-KR" altLang="en-US" sz="2000" b="1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763688" y="5213231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572000" y="5213231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27784" y="4856817"/>
            <a:ext cx="19849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i="1" dirty="0" smtClean="0"/>
              <a:t>깊은</a:t>
            </a:r>
            <a:endParaRPr kumimoji="1" lang="en-US" altLang="ko-KR" sz="2000" i="1" dirty="0" smtClean="0"/>
          </a:p>
          <a:p>
            <a:pPr algn="ctr"/>
            <a:r>
              <a:rPr kumimoji="1" lang="ko-KR" altLang="en-US" sz="2000" i="1" dirty="0" smtClean="0"/>
              <a:t>인공신경망</a:t>
            </a:r>
            <a:endParaRPr kumimoji="1" lang="en-US" altLang="ko-KR" sz="2000" i="1" dirty="0" smtClean="0"/>
          </a:p>
          <a:p>
            <a:pPr algn="ctr"/>
            <a:r>
              <a:rPr kumimoji="1" lang="en-US" altLang="ko-KR" i="1" dirty="0" smtClean="0"/>
              <a:t>(e.g. Convolution Neural Network)</a:t>
            </a:r>
            <a:endParaRPr kumimoji="1" lang="ko-KR" altLang="en-US" i="1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6381654" y="5213231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아래쪽 화살표[D] 17"/>
          <p:cNvSpPr/>
          <p:nvPr/>
        </p:nvSpPr>
        <p:spPr>
          <a:xfrm>
            <a:off x="4031940" y="2645799"/>
            <a:ext cx="1080120" cy="783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5531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Deep Q-Network</a:t>
            </a:r>
            <a:r>
              <a:rPr kumimoji="1" lang="ko-KR" altLang="en-US" dirty="0" smtClean="0"/>
              <a:t>에 대해서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2013</a:t>
            </a:r>
            <a:r>
              <a:rPr kumimoji="1" lang="ko-KR" altLang="en-US" dirty="0" smtClean="0"/>
              <a:t>년 공개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다중 퍼셉트론 활용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다중 퍼셉트론의 출력값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행동의 추론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산출 과정은 상당히 불안정함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불안정함을 해소하기 위한 두가지 방법</a:t>
            </a:r>
            <a:r>
              <a:rPr kumimoji="1" lang="en-US" altLang="ko-KR" dirty="0" smtClean="0"/>
              <a:t>:</a:t>
            </a:r>
          </a:p>
          <a:p>
            <a:pPr lvl="2"/>
            <a:r>
              <a:rPr kumimoji="1" lang="ko-KR" altLang="en-US" dirty="0" smtClean="0"/>
              <a:t>경험메모리 활용</a:t>
            </a:r>
            <a:r>
              <a:rPr kumimoji="1" lang="en-US" altLang="ko-KR" dirty="0" smtClean="0"/>
              <a:t>(Experience memory)</a:t>
            </a:r>
          </a:p>
          <a:p>
            <a:pPr lvl="2"/>
            <a:r>
              <a:rPr kumimoji="1" lang="ko-KR" altLang="en-US" dirty="0" smtClean="0"/>
              <a:t>타겟 신경망 활용</a:t>
            </a:r>
            <a:r>
              <a:rPr kumimoji="1" lang="en-US" altLang="ko-KR" dirty="0" smtClean="0"/>
              <a:t>(Q-Targets)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388833" y="5191635"/>
            <a:ext cx="1043136" cy="10431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뉴런</a:t>
            </a:r>
            <a:endParaRPr kumimoji="1"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723967" y="5293145"/>
            <a:ext cx="664866" cy="23622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694649" y="4581128"/>
            <a:ext cx="1059548" cy="10595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Input</a:t>
            </a:r>
          </a:p>
          <a:p>
            <a:pPr algn="ctr"/>
            <a:r>
              <a:rPr kumimoji="1" lang="en-US" altLang="ko-KR" dirty="0" smtClean="0"/>
              <a:t>x1</a:t>
            </a:r>
            <a:endParaRPr kumimoji="1"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694649" y="5722703"/>
            <a:ext cx="1059548" cy="10595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Input</a:t>
            </a:r>
          </a:p>
          <a:p>
            <a:pPr algn="ctr"/>
            <a:r>
              <a:rPr kumimoji="1" lang="en-US" altLang="ko-KR" dirty="0" smtClean="0"/>
              <a:t>x2</a:t>
            </a:r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745991" y="5877272"/>
            <a:ext cx="642842" cy="27872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452742" y="5722703"/>
            <a:ext cx="5542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16754" y="5006969"/>
            <a:ext cx="5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mtClean="0"/>
              <a:t>w1</a:t>
            </a:r>
            <a:endParaRPr kumimoji="1"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29604" y="6061857"/>
            <a:ext cx="5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w2</a:t>
            </a:r>
            <a:endParaRPr kumimoji="1"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04048" y="5411257"/>
            <a:ext cx="2304256" cy="705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Output</a:t>
            </a:r>
          </a:p>
          <a:p>
            <a:pPr algn="ctr"/>
            <a:r>
              <a:rPr kumimoji="1" lang="en-US" altLang="ko-KR" dirty="0" smtClean="0"/>
              <a:t>x1w1 + x2w2 + b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65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입력 상태 공간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매우 복잡한 입력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210x160</a:t>
            </a:r>
            <a:r>
              <a:rPr kumimoji="1" lang="ko-KR" altLang="en-US" dirty="0" smtClean="0"/>
              <a:t>의 해상도와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가지의 색깔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353"/>
            <a:ext cx="9144000" cy="28149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953" y="980728"/>
            <a:ext cx="1803511" cy="18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4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상태 </a:t>
            </a:r>
            <a:r>
              <a:rPr kumimoji="1" lang="ko-KR" altLang="en-US" dirty="0" smtClean="0"/>
              <a:t>공간 줄이기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210x160</a:t>
            </a:r>
            <a:r>
              <a:rPr kumimoji="1" lang="ko-KR" altLang="en-US" dirty="0" smtClean="0"/>
              <a:t> 크기의 입력을 </a:t>
            </a:r>
            <a:r>
              <a:rPr kumimoji="1" lang="en-US" altLang="ko-KR" dirty="0" smtClean="0"/>
              <a:t>84x84</a:t>
            </a:r>
            <a:r>
              <a:rPr kumimoji="1" lang="ko-KR" altLang="en-US" dirty="0" smtClean="0"/>
              <a:t>로 줄이면서 동시에 그레이스케일 적용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왜 정사각형 이미지로 만들었을까요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연속성이 없는 입력으로 어떻게 학습이 가능할까요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3460328"/>
            <a:ext cx="54991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9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Which of the following is not mammal?</a:t>
            </a:r>
          </a:p>
          <a:p>
            <a:endParaRPr kumimoji="1" lang="en-US" altLang="ko-KR" dirty="0"/>
          </a:p>
          <a:p>
            <a:pPr lvl="1"/>
            <a:r>
              <a:rPr kumimoji="1" lang="en-US" altLang="ko-KR" dirty="0" smtClean="0"/>
              <a:t>1. Pig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smtClean="0"/>
              <a:t>2. Cow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smtClean="0"/>
              <a:t>3. Fox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smtClean="0"/>
              <a:t>4. Chicken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6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강화학습에서 심층강화학습으로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심층망 구성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CNN</a:t>
            </a:r>
            <a:r>
              <a:rPr kumimoji="1" lang="ko-KR" altLang="en-US" dirty="0" smtClean="0"/>
              <a:t>과 </a:t>
            </a:r>
            <a:r>
              <a:rPr kumimoji="1" lang="en-US" altLang="ko-KR" dirty="0" smtClean="0"/>
              <a:t>Dense Network</a:t>
            </a:r>
            <a:r>
              <a:rPr kumimoji="1" lang="ko-KR" altLang="en-US" dirty="0" smtClean="0"/>
              <a:t>의 조합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아래 그림에는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가 없는데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란 무엇인가요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85" y="2708920"/>
            <a:ext cx="6616030" cy="38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 smtClean="0"/>
              <a:t>다시 강화학습으로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07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1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 </a:t>
            </a:r>
            <a:r>
              <a:rPr kumimoji="1" lang="ko-KR" altLang="en-US" dirty="0" smtClean="0"/>
              <a:t>교재 </a:t>
            </a:r>
            <a:r>
              <a:rPr kumimoji="1" lang="en-US" altLang="ko-KR" dirty="0" smtClean="0"/>
              <a:t>17page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강화학습 소개</a:t>
            </a:r>
            <a:endParaRPr kumimoji="1" lang="en-US" altLang="ko-KR" sz="2400" dirty="0" smtClean="0"/>
          </a:p>
          <a:p>
            <a:pPr lvl="1"/>
            <a:r>
              <a:rPr kumimoji="1" lang="ko-KR" altLang="en-US" sz="2000" dirty="0" smtClean="0"/>
              <a:t>강화학습의 기본 구성 요소</a:t>
            </a:r>
            <a:endParaRPr kumimoji="1" lang="en-US" altLang="ko-KR" sz="2000" dirty="0" smtClean="0"/>
          </a:p>
          <a:p>
            <a:pPr lvl="2"/>
            <a:r>
              <a:rPr kumimoji="1" lang="ko-KR" altLang="en-US" sz="1600" dirty="0" smtClean="0"/>
              <a:t>에이전트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행위자</a:t>
            </a:r>
            <a:r>
              <a:rPr kumimoji="1" lang="en-US" altLang="ko-KR" sz="1600" dirty="0" smtClean="0"/>
              <a:t>)</a:t>
            </a:r>
          </a:p>
          <a:p>
            <a:pPr lvl="2"/>
            <a:r>
              <a:rPr kumimoji="1" lang="ko-KR" altLang="en-US" sz="1600" dirty="0" smtClean="0"/>
              <a:t>환경</a:t>
            </a:r>
            <a:endParaRPr kumimoji="1" lang="en-US" altLang="ko-KR" sz="1600" dirty="0"/>
          </a:p>
          <a:p>
            <a:pPr lvl="2"/>
            <a:r>
              <a:rPr kumimoji="1" lang="ko-KR" altLang="en-US" sz="1600" dirty="0" smtClean="0"/>
              <a:t>액션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행위</a:t>
            </a:r>
            <a:r>
              <a:rPr kumimoji="1" lang="en-US" altLang="ko-KR" sz="1600" dirty="0" smtClean="0"/>
              <a:t>)</a:t>
            </a:r>
          </a:p>
          <a:p>
            <a:pPr lvl="2"/>
            <a:r>
              <a:rPr kumimoji="1" lang="ko-KR" altLang="en-US" sz="1600" dirty="0" smtClean="0"/>
              <a:t>상태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환경의 상태변화</a:t>
            </a:r>
            <a:r>
              <a:rPr kumimoji="1" lang="en-US" altLang="ko-KR" sz="1600" dirty="0" smtClean="0"/>
              <a:t>)</a:t>
            </a:r>
          </a:p>
          <a:p>
            <a:pPr lvl="2"/>
            <a:r>
              <a:rPr kumimoji="1" lang="ko-KR" altLang="en-US" sz="1600" dirty="0" smtClean="0"/>
              <a:t>보상</a:t>
            </a:r>
            <a:endParaRPr kumimoji="1"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60228" y="3797099"/>
            <a:ext cx="237626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/>
              <a:t>에이전트</a:t>
            </a:r>
            <a:endParaRPr kumimoji="1" lang="ko-KR" altLang="en-US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60228" y="5198118"/>
            <a:ext cx="237626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/>
              <a:t>환경</a:t>
            </a:r>
            <a:endParaRPr kumimoji="1" lang="ko-KR" altLang="en-US" b="1" dirty="0"/>
          </a:p>
        </p:txBody>
      </p:sp>
      <p:cxnSp>
        <p:nvCxnSpPr>
          <p:cNvPr id="9" name="꺾인 연결선[E] 8"/>
          <p:cNvCxnSpPr/>
          <p:nvPr/>
        </p:nvCxnSpPr>
        <p:spPr>
          <a:xfrm rot="10800000">
            <a:off x="2460228" y="3960685"/>
            <a:ext cx="12700" cy="1401019"/>
          </a:xfrm>
          <a:prstGeom prst="bentConnector3">
            <a:avLst>
              <a:gd name="adj1" fmla="val 798750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/>
          <p:cNvCxnSpPr/>
          <p:nvPr/>
        </p:nvCxnSpPr>
        <p:spPr>
          <a:xfrm rot="10800000">
            <a:off x="2460228" y="4283153"/>
            <a:ext cx="12700" cy="1401019"/>
          </a:xfrm>
          <a:prstGeom prst="bentConnector3">
            <a:avLst>
              <a:gd name="adj1" fmla="val 534375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/>
          <p:cNvCxnSpPr>
            <a:stCxn id="6" idx="3"/>
            <a:endCxn id="7" idx="3"/>
          </p:cNvCxnSpPr>
          <p:nvPr/>
        </p:nvCxnSpPr>
        <p:spPr>
          <a:xfrm>
            <a:off x="4836492" y="4121135"/>
            <a:ext cx="12700" cy="1401019"/>
          </a:xfrm>
          <a:prstGeom prst="bentConnector3">
            <a:avLst>
              <a:gd name="adj1" fmla="val 6918748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6941" y="44765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상태</a:t>
            </a:r>
            <a:endParaRPr kumimoji="1"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62026" y="47989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보상</a:t>
            </a:r>
            <a:endParaRPr kumimoji="1"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4677" y="4644029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액션</a:t>
            </a:r>
            <a:endParaRPr kumimoji="1"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91147" y="5983992"/>
            <a:ext cx="293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mtClean="0"/>
              <a:t>강화학습 프레임워크</a:t>
            </a:r>
            <a:endParaRPr kumimoji="1"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90860" y="3653083"/>
            <a:ext cx="5766792" cy="23324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3200" y="4137974"/>
            <a:ext cx="252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z="1400" b="1" dirty="0" smtClean="0"/>
              <a:t>실제 지구의 모든 생물이 학습하는 기초적인 방법</a:t>
            </a:r>
            <a:endParaRPr kumimoji="1" lang="ko-KR" alt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619961" y="5045688"/>
            <a:ext cx="2302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smtClean="0"/>
              <a:t>강화학습 프레임워크 내에</a:t>
            </a:r>
            <a:endParaRPr kumimoji="1" lang="en-US" altLang="ko-KR" sz="1400" dirty="0" smtClean="0"/>
          </a:p>
          <a:p>
            <a:r>
              <a:rPr kumimoji="1" lang="ko-KR" altLang="en-US" sz="1400" dirty="0" smtClean="0"/>
              <a:t>고려가 안된 사항</a:t>
            </a:r>
            <a:r>
              <a:rPr kumimoji="1" lang="en-US" altLang="ko-KR" sz="1400" dirty="0" smtClean="0"/>
              <a:t>?</a:t>
            </a:r>
          </a:p>
          <a:p>
            <a:r>
              <a:rPr kumimoji="1" lang="en-US" altLang="ko-KR" sz="1400" dirty="0"/>
              <a:t>	</a:t>
            </a:r>
            <a:r>
              <a:rPr kumimoji="1" lang="ko-KR" altLang="en-US" sz="1400" b="1" dirty="0" smtClean="0"/>
              <a:t>시간</a:t>
            </a:r>
            <a:r>
              <a:rPr kumimoji="1" lang="en-US" altLang="ko-KR" sz="1400" b="1" dirty="0" smtClean="0"/>
              <a:t>(Time)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19628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4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마르코프 결정 과정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교재 </a:t>
            </a:r>
            <a:r>
              <a:rPr kumimoji="1" lang="en-US" altLang="ko-KR" dirty="0" smtClean="0"/>
              <a:t>37page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sz="2400" dirty="0" smtClean="0"/>
                  <a:t>마르코프 결정 과정</a:t>
                </a:r>
                <a:r>
                  <a:rPr kumimoji="1" lang="en-US" altLang="ko-KR" sz="2400" dirty="0" smtClean="0"/>
                  <a:t>(Markov Decision Process)</a:t>
                </a:r>
              </a:p>
              <a:p>
                <a:pPr lvl="1"/>
                <a:r>
                  <a:rPr kumimoji="1" lang="ko-KR" altLang="en-US" sz="2000" dirty="0" smtClean="0"/>
                  <a:t>개념</a:t>
                </a:r>
                <a:endParaRPr kumimoji="1" lang="en-US" altLang="ko-KR" sz="2000" dirty="0" smtClean="0"/>
              </a:p>
              <a:p>
                <a:pPr lvl="2"/>
                <a:r>
                  <a:rPr kumimoji="1" lang="ko-KR" altLang="en-US" sz="1600" dirty="0" smtClean="0"/>
                  <a:t>에이전트에게 완전한 문제를 제시하는 환경</a:t>
                </a:r>
                <a:r>
                  <a:rPr kumimoji="1" lang="en-US" altLang="ko-KR" sz="1600" dirty="0" smtClean="0"/>
                  <a:t>??(</a:t>
                </a:r>
                <a:r>
                  <a:rPr kumimoji="1" lang="ko-KR" altLang="en-US" sz="1600" dirty="0" smtClean="0"/>
                  <a:t>교재 </a:t>
                </a:r>
                <a:r>
                  <a:rPr kumimoji="1" lang="en-US" altLang="ko-KR" sz="1600" dirty="0" smtClean="0"/>
                  <a:t>Text)</a:t>
                </a:r>
                <a:r>
                  <a:rPr kumimoji="1" lang="en-US" altLang="ko-KR" sz="1600" dirty="0"/>
                  <a:t/>
                </a:r>
                <a:br>
                  <a:rPr kumimoji="1" lang="en-US" altLang="ko-KR" sz="1600" dirty="0"/>
                </a:br>
                <a:r>
                  <a:rPr kumimoji="1" lang="en-US" altLang="ko-KR" sz="1600" dirty="0" smtClean="0">
                    <a:sym typeface="Wingdings"/>
                  </a:rPr>
                  <a:t></a:t>
                </a:r>
                <a:r>
                  <a:rPr kumimoji="1" lang="ko-KR" altLang="en-US" sz="1600" dirty="0" smtClean="0">
                    <a:sym typeface="Wingdings"/>
                  </a:rPr>
                  <a:t> 문제</a:t>
                </a:r>
                <a:endParaRPr kumimoji="1" lang="en-US" altLang="ko-KR" sz="1600" dirty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일련의 가능한 상태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𝑆</m:t>
                    </m:r>
                  </m:oMath>
                </a14:m>
                <a:endParaRPr kumimoji="1" lang="en-US" altLang="ko-KR" sz="1600" dirty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일련의 액션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𝐴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어느 시점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어느 시점</a:t>
                </a:r>
                <a:r>
                  <a:rPr kumimoji="1" lang="en-US" altLang="ko-KR" sz="1600" dirty="0" smtClean="0"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kumimoji="1" lang="ko-KR" altLang="en-US" sz="1600" dirty="0" smtClean="0">
                    <a:sym typeface="Wingdings"/>
                  </a:rPr>
                  <a:t>에서의 상태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𝑠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r>
                  <a:rPr kumimoji="1" lang="ko-KR" altLang="en-US" sz="1600" dirty="0" smtClean="0">
                    <a:sym typeface="Wingdings"/>
                  </a:rPr>
                  <a:t>어느 시점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kumimoji="1" lang="ko-KR" altLang="en-US" sz="1600" dirty="0" smtClean="0">
                    <a:sym typeface="Wingdings"/>
                  </a:rPr>
                  <a:t>에서의 액션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  <a:sym typeface="Wingdings"/>
                      </a:rPr>
                      <m:t>𝑎</m:t>
                    </m:r>
                  </m:oMath>
                </a14:m>
                <a:endParaRPr kumimoji="1" lang="en-US" altLang="ko-KR" sz="1600" dirty="0" smtClean="0">
                  <a:sym typeface="Wingdings"/>
                </a:endParaRPr>
              </a:p>
              <a:p>
                <a:pPr lvl="2"/>
                <a:endParaRPr kumimoji="1" lang="en-US" altLang="ko-KR" sz="1600" dirty="0" smtClean="0">
                  <a:sym typeface="Wingdings"/>
                </a:endParaRP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5333" y="5278859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49678" y="5295329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삼각형 6"/>
          <p:cNvSpPr/>
          <p:nvPr/>
        </p:nvSpPr>
        <p:spPr>
          <a:xfrm>
            <a:off x="3347864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삼각형 7"/>
          <p:cNvSpPr/>
          <p:nvPr/>
        </p:nvSpPr>
        <p:spPr>
          <a:xfrm>
            <a:off x="3635450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삼각형 8"/>
          <p:cNvSpPr/>
          <p:nvPr/>
        </p:nvSpPr>
        <p:spPr>
          <a:xfrm>
            <a:off x="3923036" y="566124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/>
          <p:cNvSpPr/>
          <p:nvPr/>
        </p:nvSpPr>
        <p:spPr>
          <a:xfrm>
            <a:off x="4227127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/>
          <p:cNvSpPr/>
          <p:nvPr/>
        </p:nvSpPr>
        <p:spPr>
          <a:xfrm>
            <a:off x="4514713" y="5661248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삼각형 14"/>
          <p:cNvSpPr/>
          <p:nvPr/>
        </p:nvSpPr>
        <p:spPr>
          <a:xfrm>
            <a:off x="4802299" y="566124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삼각형 15"/>
          <p:cNvSpPr/>
          <p:nvPr/>
        </p:nvSpPr>
        <p:spPr>
          <a:xfrm>
            <a:off x="5104072" y="566387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삼각형 16"/>
          <p:cNvSpPr/>
          <p:nvPr/>
        </p:nvSpPr>
        <p:spPr>
          <a:xfrm>
            <a:off x="5391658" y="5663877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삼각형 17"/>
          <p:cNvSpPr/>
          <p:nvPr/>
        </p:nvSpPr>
        <p:spPr>
          <a:xfrm>
            <a:off x="5679244" y="5663876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862571" y="4635922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63442" y="5278859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43608" y="4437112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/>
              <p:cNvSpPr/>
              <p:nvPr/>
            </p:nvSpPr>
            <p:spPr>
              <a:xfrm>
                <a:off x="7308304" y="4496889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0</a:t>
                </a:r>
                <a:endParaRPr lang="ko-KR" altLang="en-US" dirty="0"/>
              </a:p>
            </p:txBody>
          </p:sp>
        </mc:Choice>
        <mc:Fallback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4496889"/>
                <a:ext cx="733727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0000" r="-6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/>
              <p:cNvSpPr/>
              <p:nvPr/>
            </p:nvSpPr>
            <p:spPr>
              <a:xfrm>
                <a:off x="4301161" y="4055195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charset="0"/>
                          <a:sym typeface="Wingdings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161" y="4055195"/>
                <a:ext cx="3785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/>
              <p:cNvSpPr/>
              <p:nvPr/>
            </p:nvSpPr>
            <p:spPr>
              <a:xfrm>
                <a:off x="3970609" y="4861699"/>
                <a:ext cx="18553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𝑎</m:t>
                    </m:r>
                  </m:oMath>
                </a14:m>
                <a:r>
                  <a:rPr lang="en-US" altLang="ko-KR" dirty="0" smtClean="0"/>
                  <a:t> = left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or right</a:t>
                </a:r>
                <a:endParaRPr lang="ko-KR" altLang="en-US" dirty="0"/>
              </a:p>
            </p:txBody>
          </p:sp>
        </mc:Choice>
        <mc:Fallback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09" y="4861699"/>
                <a:ext cx="18553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19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직사각형 24"/>
              <p:cNvSpPr/>
              <p:nvPr/>
            </p:nvSpPr>
            <p:spPr>
              <a:xfrm>
                <a:off x="2915816" y="4509120"/>
                <a:ext cx="37453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altLang="ko-KR" sz="1400" dirty="0" smtClean="0"/>
                  <a:t> = when </a:t>
                </a:r>
                <a14:m>
                  <m:oMath xmlns:m="http://schemas.openxmlformats.org/officeDocument/2006/math">
                    <m:r>
                      <a:rPr kumimoji="1" lang="en-US" altLang="ko-KR" sz="1400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sz="1400" dirty="0" smtClean="0"/>
                  <a:t>, </a:t>
                </a:r>
                <a:r>
                  <a:rPr lang="en-US" altLang="ko-KR" sz="1400" dirty="0" err="1" smtClean="0"/>
                  <a:t>safe_ball</a:t>
                </a:r>
                <a:r>
                  <a:rPr lang="en-US" altLang="ko-KR" sz="1400" dirty="0" smtClean="0"/>
                  <a:t> = 1, </a:t>
                </a:r>
                <a:r>
                  <a:rPr lang="en-US" altLang="ko-KR" sz="1400" dirty="0" err="1" smtClean="0"/>
                  <a:t>unsafe_ball</a:t>
                </a:r>
                <a:r>
                  <a:rPr lang="en-US" altLang="ko-KR" sz="1400" dirty="0" smtClean="0"/>
                  <a:t> = 0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509120"/>
                <a:ext cx="3745308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1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03325" y="1412304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77670" y="1428774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삼각형 6"/>
          <p:cNvSpPr/>
          <p:nvPr/>
        </p:nvSpPr>
        <p:spPr>
          <a:xfrm>
            <a:off x="3275856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삼각형 7"/>
          <p:cNvSpPr/>
          <p:nvPr/>
        </p:nvSpPr>
        <p:spPr>
          <a:xfrm>
            <a:off x="3563442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삼각형 8"/>
          <p:cNvSpPr/>
          <p:nvPr/>
        </p:nvSpPr>
        <p:spPr>
          <a:xfrm>
            <a:off x="3851028" y="179469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삼각형 9"/>
          <p:cNvSpPr/>
          <p:nvPr/>
        </p:nvSpPr>
        <p:spPr>
          <a:xfrm>
            <a:off x="4155119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삼각형 10"/>
          <p:cNvSpPr/>
          <p:nvPr/>
        </p:nvSpPr>
        <p:spPr>
          <a:xfrm>
            <a:off x="4442705" y="1794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삼각형 11"/>
          <p:cNvSpPr/>
          <p:nvPr/>
        </p:nvSpPr>
        <p:spPr>
          <a:xfrm>
            <a:off x="4730291" y="179469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/>
          <p:cNvSpPr/>
          <p:nvPr/>
        </p:nvSpPr>
        <p:spPr>
          <a:xfrm>
            <a:off x="5032064" y="179732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삼각형 13"/>
          <p:cNvSpPr/>
          <p:nvPr/>
        </p:nvSpPr>
        <p:spPr>
          <a:xfrm>
            <a:off x="5319650" y="179732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삼각형 14"/>
          <p:cNvSpPr/>
          <p:nvPr/>
        </p:nvSpPr>
        <p:spPr>
          <a:xfrm>
            <a:off x="5607236" y="179732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90563" y="769367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96793" y="1412304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71600" y="570557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7236296" y="630334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0</a:t>
                </a:r>
                <a:endParaRPr lang="ko-KR" altLang="en-US" dirty="0"/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630334"/>
                <a:ext cx="733727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8197" r="-750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4229153" y="188640"/>
                <a:ext cx="502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53" y="188640"/>
                <a:ext cx="50206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/>
              <p:cNvSpPr/>
              <p:nvPr/>
            </p:nvSpPr>
            <p:spPr>
              <a:xfrm>
                <a:off x="4250128" y="942710"/>
                <a:ext cx="1104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sym typeface="Wingdings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0</m:t>
                    </m:r>
                  </m:oMath>
                </a14:m>
                <a:r>
                  <a:rPr lang="en-US" altLang="ko-KR" dirty="0" smtClean="0"/>
                  <a:t> = left</a:t>
                </a:r>
                <a:endParaRPr lang="ko-KR" altLang="en-US" dirty="0"/>
              </a:p>
            </p:txBody>
          </p:sp>
        </mc:Choice>
        <mc:Fallback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128" y="942710"/>
                <a:ext cx="1104341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442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/>
          <p:cNvSpPr/>
          <p:nvPr/>
        </p:nvSpPr>
        <p:spPr>
          <a:xfrm>
            <a:off x="1203325" y="3622675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77670" y="3639145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삼각형 24"/>
          <p:cNvSpPr/>
          <p:nvPr/>
        </p:nvSpPr>
        <p:spPr>
          <a:xfrm>
            <a:off x="3275856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삼각형 25"/>
          <p:cNvSpPr/>
          <p:nvPr/>
        </p:nvSpPr>
        <p:spPr>
          <a:xfrm>
            <a:off x="3563442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삼각형 26"/>
          <p:cNvSpPr/>
          <p:nvPr/>
        </p:nvSpPr>
        <p:spPr>
          <a:xfrm>
            <a:off x="3851028" y="400506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삼각형 27"/>
          <p:cNvSpPr/>
          <p:nvPr/>
        </p:nvSpPr>
        <p:spPr>
          <a:xfrm>
            <a:off x="4155119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삼각형 28"/>
          <p:cNvSpPr/>
          <p:nvPr/>
        </p:nvSpPr>
        <p:spPr>
          <a:xfrm>
            <a:off x="4442705" y="4005064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삼각형 29"/>
          <p:cNvSpPr/>
          <p:nvPr/>
        </p:nvSpPr>
        <p:spPr>
          <a:xfrm>
            <a:off x="4730291" y="400506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삼각형 30"/>
          <p:cNvSpPr/>
          <p:nvPr/>
        </p:nvSpPr>
        <p:spPr>
          <a:xfrm>
            <a:off x="5032064" y="4007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삼각형 31"/>
          <p:cNvSpPr/>
          <p:nvPr/>
        </p:nvSpPr>
        <p:spPr>
          <a:xfrm>
            <a:off x="5319650" y="4007693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삼각형 32"/>
          <p:cNvSpPr/>
          <p:nvPr/>
        </p:nvSpPr>
        <p:spPr>
          <a:xfrm>
            <a:off x="5607236" y="400769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434109" y="2979738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764745" y="3622675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71600" y="2780928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직사각형 36"/>
              <p:cNvSpPr/>
              <p:nvPr/>
            </p:nvSpPr>
            <p:spPr>
              <a:xfrm>
                <a:off x="7236296" y="2840705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1</a:t>
                </a:r>
                <a:endParaRPr lang="ko-KR" altLang="en-US" dirty="0"/>
              </a:p>
            </p:txBody>
          </p:sp>
        </mc:Choice>
        <mc:Fallback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2840705"/>
                <a:ext cx="73372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6" r="-750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직사각형 37"/>
              <p:cNvSpPr/>
              <p:nvPr/>
            </p:nvSpPr>
            <p:spPr>
              <a:xfrm>
                <a:off x="4229153" y="2399011"/>
                <a:ext cx="502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53" y="2399011"/>
                <a:ext cx="50206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직사각형 38"/>
              <p:cNvSpPr/>
              <p:nvPr/>
            </p:nvSpPr>
            <p:spPr>
              <a:xfrm>
                <a:off x="4227127" y="3216592"/>
                <a:ext cx="1257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sym typeface="Wingdings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1</m:t>
                    </m:r>
                  </m:oMath>
                </a14:m>
                <a:r>
                  <a:rPr lang="en-US" altLang="ko-KR" dirty="0" smtClean="0"/>
                  <a:t> = right</a:t>
                </a:r>
                <a:endParaRPr lang="ko-KR" altLang="en-US" dirty="0"/>
              </a:p>
            </p:txBody>
          </p:sp>
        </mc:Choice>
        <mc:Fallback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7" y="3216592"/>
                <a:ext cx="125707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338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/>
          <p:cNvSpPr/>
          <p:nvPr/>
        </p:nvSpPr>
        <p:spPr>
          <a:xfrm>
            <a:off x="1207925" y="5825073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982270" y="5841543"/>
            <a:ext cx="1800200" cy="692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삼각형 41"/>
          <p:cNvSpPr/>
          <p:nvPr/>
        </p:nvSpPr>
        <p:spPr>
          <a:xfrm>
            <a:off x="3280456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삼각형 42"/>
          <p:cNvSpPr/>
          <p:nvPr/>
        </p:nvSpPr>
        <p:spPr>
          <a:xfrm>
            <a:off x="3568042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삼각형 43"/>
          <p:cNvSpPr/>
          <p:nvPr/>
        </p:nvSpPr>
        <p:spPr>
          <a:xfrm>
            <a:off x="3855628" y="620746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삼각형 44"/>
          <p:cNvSpPr/>
          <p:nvPr/>
        </p:nvSpPr>
        <p:spPr>
          <a:xfrm>
            <a:off x="4159719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삼각형 45"/>
          <p:cNvSpPr/>
          <p:nvPr/>
        </p:nvSpPr>
        <p:spPr>
          <a:xfrm>
            <a:off x="4447305" y="6207462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삼각형 46"/>
          <p:cNvSpPr/>
          <p:nvPr/>
        </p:nvSpPr>
        <p:spPr>
          <a:xfrm>
            <a:off x="4734891" y="620746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삼각형 47"/>
          <p:cNvSpPr/>
          <p:nvPr/>
        </p:nvSpPr>
        <p:spPr>
          <a:xfrm>
            <a:off x="5036664" y="621009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삼각형 48"/>
          <p:cNvSpPr/>
          <p:nvPr/>
        </p:nvSpPr>
        <p:spPr>
          <a:xfrm>
            <a:off x="5324250" y="6210091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삼각형 49"/>
          <p:cNvSpPr/>
          <p:nvPr/>
        </p:nvSpPr>
        <p:spPr>
          <a:xfrm>
            <a:off x="5611836" y="6210090"/>
            <a:ext cx="144016" cy="30720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3059832" y="5565306"/>
            <a:ext cx="625723" cy="62572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124785" y="5825073"/>
            <a:ext cx="951271" cy="1498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76200" y="4983326"/>
            <a:ext cx="7056784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직사각형 53"/>
              <p:cNvSpPr/>
              <p:nvPr/>
            </p:nvSpPr>
            <p:spPr>
              <a:xfrm>
                <a:off x="7240896" y="5043103"/>
                <a:ext cx="7337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  <a:sym typeface="Wingdings"/>
                      </a:rPr>
                      <m:t>𝑡</m:t>
                    </m:r>
                  </m:oMath>
                </a14:m>
                <a:r>
                  <a:rPr lang="en-US" altLang="ko-KR" dirty="0" smtClean="0"/>
                  <a:t> = 2</a:t>
                </a:r>
                <a:endParaRPr lang="ko-KR" altLang="en-US" dirty="0"/>
              </a:p>
            </p:txBody>
          </p:sp>
        </mc:Choice>
        <mc:Fallback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896" y="5043103"/>
                <a:ext cx="73372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666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직사각형 54"/>
              <p:cNvSpPr/>
              <p:nvPr/>
            </p:nvSpPr>
            <p:spPr>
              <a:xfrm>
                <a:off x="4227127" y="4581128"/>
                <a:ext cx="5020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7" y="4581128"/>
                <a:ext cx="502061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직사각형 55"/>
              <p:cNvSpPr/>
              <p:nvPr/>
            </p:nvSpPr>
            <p:spPr>
              <a:xfrm>
                <a:off x="4227126" y="5490092"/>
                <a:ext cx="1104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charset="0"/>
                        <a:sym typeface="Wingdings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charset="0"/>
                        <a:sym typeface="Wingdings"/>
                      </a:rPr>
                      <m:t>2</m:t>
                    </m:r>
                  </m:oMath>
                </a14:m>
                <a:r>
                  <a:rPr lang="en-US" altLang="ko-KR" dirty="0" smtClean="0"/>
                  <a:t> = left</a:t>
                </a:r>
                <a:endParaRPr lang="ko-KR" altLang="en-US" dirty="0"/>
              </a:p>
            </p:txBody>
          </p:sp>
        </mc:Choice>
        <mc:Fallback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6" y="5490092"/>
                <a:ext cx="1104341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0000" r="-384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직사각형 57"/>
              <p:cNvSpPr/>
              <p:nvPr/>
            </p:nvSpPr>
            <p:spPr>
              <a:xfrm>
                <a:off x="4192361" y="5104327"/>
                <a:ext cx="933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𝑟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2=0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61" y="5104327"/>
                <a:ext cx="933269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직사각형 58"/>
              <p:cNvSpPr/>
              <p:nvPr/>
            </p:nvSpPr>
            <p:spPr>
              <a:xfrm>
                <a:off x="4195922" y="2826562"/>
                <a:ext cx="933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𝑟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1=1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9" name="직사각형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22" y="2826562"/>
                <a:ext cx="93326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직사각형 59"/>
              <p:cNvSpPr/>
              <p:nvPr/>
            </p:nvSpPr>
            <p:spPr>
              <a:xfrm>
                <a:off x="4250128" y="556915"/>
                <a:ext cx="9332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smtClean="0">
                          <a:latin typeface="Cambria Math" charset="0"/>
                          <a:sym typeface="Wingdings"/>
                        </a:rPr>
                        <m:t>𝑟</m:t>
                      </m:r>
                      <m:r>
                        <a:rPr kumimoji="1" lang="en-US" altLang="ko-KR" b="0" i="1" smtClean="0">
                          <a:latin typeface="Cambria Math" charset="0"/>
                          <a:sym typeface="Wingdings"/>
                        </a:rPr>
                        <m:t>0=1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0" name="직사각형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128" y="556915"/>
                <a:ext cx="93326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107504" y="2342753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𝑇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0, 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𝑎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0)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342753"/>
                <a:ext cx="1008112" cy="369332"/>
              </a:xfrm>
              <a:prstGeom prst="rect">
                <a:avLst/>
              </a:prstGeom>
              <a:blipFill rotWithShape="0">
                <a:blip r:embed="rId14"/>
                <a:stretch>
                  <a:fillRect r="-10303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하트[H] 61"/>
          <p:cNvSpPr/>
          <p:nvPr/>
        </p:nvSpPr>
        <p:spPr>
          <a:xfrm>
            <a:off x="3268780" y="6109090"/>
            <a:ext cx="250158" cy="196742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006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4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마르코프 결정 과정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sz="2400" dirty="0" smtClean="0"/>
                  <a:t>정책</a:t>
                </a:r>
                <a:r>
                  <a:rPr kumimoji="1" lang="en-US" altLang="ko-KR" sz="2400" dirty="0" smtClean="0"/>
                  <a:t>(Policy)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𝑇</m:t>
                    </m:r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r>
                  <a:rPr kumimoji="1" lang="ko-KR" altLang="en-US" sz="2000" dirty="0" smtClean="0"/>
                  <a:t>그래서 정책이 왜 필요한가요</a:t>
                </a:r>
                <a:r>
                  <a:rPr kumimoji="1" lang="en-US" altLang="ko-KR" sz="2000" dirty="0" smtClean="0"/>
                  <a:t>?</a:t>
                </a:r>
              </a:p>
              <a:p>
                <a:pPr lvl="2"/>
                <a:r>
                  <a:rPr kumimoji="1" lang="ko-KR" altLang="en-US" sz="1600" dirty="0" smtClean="0"/>
                  <a:t>강화학습의 목적 </a:t>
                </a:r>
                <a:r>
                  <a:rPr kumimoji="1" lang="ko-KR" altLang="en-US" sz="1600" dirty="0" smtClean="0">
                    <a:sym typeface="Wingdings"/>
                  </a:rPr>
                  <a:t> 에이전트가 정책을 찾는 것</a:t>
                </a:r>
                <a:endParaRPr kumimoji="1" lang="en-US" altLang="ko-KR" sz="1600" dirty="0" smtClean="0">
                  <a:sym typeface="Wingdings"/>
                </a:endParaRPr>
              </a:p>
              <a:p>
                <a:pPr lvl="1"/>
                <a:r>
                  <a:rPr kumimoji="1" lang="ko-KR" altLang="en-US" sz="2000" dirty="0" smtClean="0">
                    <a:sym typeface="Wingdings"/>
                  </a:rPr>
                  <a:t>정책은 </a:t>
                </a:r>
                <a:r>
                  <a:rPr kumimoji="1" lang="ko-KR" altLang="en-US" sz="2000" dirty="0" smtClean="0">
                    <a:sym typeface="Wingdings"/>
                  </a:rPr>
                  <a:t>상태전이확률</a:t>
                </a:r>
                <a:r>
                  <a:rPr kumimoji="1" lang="en-US" altLang="ko-KR" sz="2000" dirty="0" smtClean="0">
                    <a:sym typeface="Wingdings"/>
                  </a:rPr>
                  <a:t>(transition probability)</a:t>
                </a:r>
                <a:r>
                  <a:rPr kumimoji="1" lang="ko-KR" altLang="en-US" sz="2000" dirty="0" smtClean="0">
                    <a:sym typeface="Wingdings"/>
                  </a:rPr>
                  <a:t>과 같다</a:t>
                </a:r>
                <a:r>
                  <a:rPr kumimoji="1" lang="en-US" altLang="ko-KR" sz="2000" dirty="0" smtClean="0">
                    <a:sym typeface="Wingdings"/>
                  </a:rPr>
                  <a:t>.</a:t>
                </a:r>
              </a:p>
              <a:p>
                <a:pPr lvl="1"/>
                <a:endParaRPr kumimoji="1" lang="en-US" altLang="ko-KR" sz="2000" dirty="0">
                  <a:sym typeface="Wingdings"/>
                </a:endParaRPr>
              </a:p>
              <a:p>
                <a:pPr lvl="1"/>
                <a:r>
                  <a:rPr kumimoji="1" lang="ko-KR" altLang="en-US" sz="2000" dirty="0" smtClean="0">
                    <a:sym typeface="Wingdings"/>
                  </a:rPr>
                  <a:t>즉</a:t>
                </a:r>
                <a:r>
                  <a:rPr kumimoji="1" lang="en-US" altLang="ko-KR" sz="2000" dirty="0" smtClean="0">
                    <a:sym typeface="Wingdings"/>
                  </a:rPr>
                  <a:t>,</a:t>
                </a:r>
                <a:r>
                  <a:rPr kumimoji="1" lang="ko-KR" altLang="en-US" sz="2000" dirty="0">
                    <a:sym typeface="Wingdings"/>
                  </a:rPr>
                  <a:t> </a:t>
                </a:r>
                <a:r>
                  <a:rPr kumimoji="1" lang="ko-KR" altLang="en-US" sz="2000" dirty="0" smtClean="0">
                    <a:sym typeface="Wingdings"/>
                  </a:rPr>
                  <a:t>어느시점 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</m:oMath>
                </a14:m>
                <a:r>
                  <a:rPr kumimoji="1" lang="ko-KR" altLang="en-US" sz="2000" dirty="0" smtClean="0"/>
                  <a:t>의 상태에서 에이전트가 어떠한 액션을 할 확률</a:t>
                </a:r>
                <a:endParaRPr kumimoji="1" lang="en-US" altLang="ko-KR" sz="2000" dirty="0"/>
              </a:p>
              <a:p>
                <a:pPr lvl="2"/>
                <a:r>
                  <a:rPr kumimoji="1" lang="ko-KR" altLang="en-US" sz="1600" dirty="0" smtClean="0"/>
                  <a:t>액션을 한다는 것은 곧 시점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r>
                      <a:rPr kumimoji="1" lang="en-US" altLang="ko-KR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+1</m:t>
                    </m:r>
                  </m:oMath>
                </a14:m>
                <a:r>
                  <a:rPr kumimoji="1" lang="ko-KR" altLang="en-US" sz="1600" dirty="0" smtClean="0"/>
                  <a:t>의 상태로 변화할 것을 암시</a:t>
                </a:r>
                <a:endParaRPr kumimoji="1" lang="en-US" altLang="ko-KR" sz="1600" dirty="0" smtClean="0"/>
              </a:p>
              <a:p>
                <a:pPr lvl="2"/>
                <a:r>
                  <a:rPr kumimoji="1" lang="ko-KR" altLang="en-US" sz="1600" dirty="0" smtClean="0"/>
                  <a:t>상태가 변화하며 동시에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charset="0"/>
                      </a:rPr>
                      <m:t>𝑟𝑒𝑤𝑎𝑟𝑑</m:t>
                    </m:r>
                  </m:oMath>
                </a14:m>
                <a:r>
                  <a:rPr kumimoji="1" lang="ko-KR" altLang="en-US" sz="1600" dirty="0" smtClean="0"/>
                  <a:t>가 발생함</a:t>
                </a:r>
                <a:endParaRPr kumimoji="1" lang="en-US" altLang="ko-KR" sz="16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r>
                  <a:rPr kumimoji="1" lang="ko-KR" altLang="en-US" sz="2000" dirty="0" smtClean="0"/>
                  <a:t>에이전트는 정책을 통해 매 상태마다 어떠한 행동을 해야 좋은 보상을 얻을 수 있는가를 알 수 있음 </a:t>
                </a:r>
                <a:r>
                  <a:rPr kumimoji="1" lang="ko-KR" altLang="en-US" sz="2000" dirty="0" smtClean="0">
                    <a:sym typeface="Wingdings"/>
                  </a:rPr>
                  <a:t> 강화학습의 목적</a:t>
                </a:r>
                <a:endParaRPr kumimoji="1" lang="ko-KR" altLang="en-US" sz="20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5</a:t>
            </a:r>
            <a:r>
              <a:rPr kumimoji="1" lang="ko-KR" altLang="en-US" dirty="0" smtClean="0"/>
              <a:t> 에 앞서</a:t>
            </a:r>
            <a:r>
              <a:rPr kumimoji="1" lang="mr-IN" altLang="ko-KR" dirty="0" smtClean="0"/>
              <a:t>…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err="1" smtClean="0"/>
              <a:t>OpenAI</a:t>
            </a:r>
            <a:r>
              <a:rPr kumimoji="1" lang="en-US" altLang="ko-KR" sz="2400" dirty="0" smtClean="0"/>
              <a:t> Gym </a:t>
            </a:r>
            <a:r>
              <a:rPr kumimoji="1" lang="ko-KR" altLang="en-US" sz="2400" dirty="0" smtClean="0"/>
              <a:t>환경</a:t>
            </a:r>
            <a:endParaRPr kumimoji="1" lang="en-US" altLang="ko-KR" sz="2400" dirty="0" smtClean="0"/>
          </a:p>
          <a:p>
            <a:pPr lvl="1"/>
            <a:r>
              <a:rPr lang="en-US" altLang="ko-KR" sz="2000" dirty="0">
                <a:hlinkClick r:id="rId2"/>
              </a:rPr>
              <a:t>https://gym.openai.com</a:t>
            </a:r>
            <a:r>
              <a:rPr lang="en-US" altLang="ko-KR" sz="2000" dirty="0" smtClean="0">
                <a:hlinkClick r:id="rId2"/>
              </a:rPr>
              <a:t>/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4864"/>
            <a:ext cx="9144000" cy="34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3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5</a:t>
            </a:r>
            <a:r>
              <a:rPr kumimoji="1" lang="ko-KR" altLang="en-US" dirty="0" smtClean="0"/>
              <a:t> 에 앞서</a:t>
            </a:r>
            <a:r>
              <a:rPr kumimoji="1" lang="mr-IN" altLang="ko-KR" dirty="0" smtClean="0"/>
              <a:t>…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err="1" smtClean="0"/>
              <a:t>OpenAI</a:t>
            </a:r>
            <a:r>
              <a:rPr kumimoji="1" lang="en-US" altLang="ko-KR" sz="2400" dirty="0" smtClean="0"/>
              <a:t> Gym </a:t>
            </a:r>
            <a:r>
              <a:rPr kumimoji="1" lang="ko-KR" altLang="en-US" sz="2400" dirty="0" smtClean="0"/>
              <a:t>환경</a:t>
            </a:r>
            <a:endParaRPr kumimoji="1" lang="en-US" altLang="ko-KR" sz="2400" dirty="0" smtClean="0"/>
          </a:p>
          <a:p>
            <a:pPr lvl="1"/>
            <a:r>
              <a:rPr kumimoji="1" lang="en-US" altLang="ko-KR" sz="2000" dirty="0" err="1" smtClean="0"/>
              <a:t>gym.make</a:t>
            </a:r>
            <a:r>
              <a:rPr kumimoji="1" lang="en-US" altLang="ko-KR" sz="2000" dirty="0" smtClean="0"/>
              <a:t>()</a:t>
            </a:r>
            <a:r>
              <a:rPr kumimoji="1" lang="ko-KR" altLang="en-US" sz="2000" dirty="0" smtClean="0"/>
              <a:t> 함수 </a:t>
            </a:r>
            <a:r>
              <a:rPr kumimoji="1" lang="en-US" altLang="ko-KR" sz="2000" dirty="0" smtClean="0"/>
              <a:t>, </a:t>
            </a:r>
            <a:r>
              <a:rPr kumimoji="1" lang="en-US" altLang="ko-KR" sz="2000" dirty="0" err="1" smtClean="0"/>
              <a:t>env.reset</a:t>
            </a:r>
            <a:r>
              <a:rPr kumimoji="1" lang="en-US" altLang="ko-KR" sz="2000" dirty="0" smtClean="0"/>
              <a:t>() </a:t>
            </a:r>
            <a:r>
              <a:rPr kumimoji="1" lang="ko-KR" altLang="en-US" sz="2000" dirty="0" smtClean="0"/>
              <a:t>함수</a:t>
            </a:r>
            <a:r>
              <a:rPr kumimoji="1" lang="en-US" altLang="ko-KR" sz="2000" dirty="0"/>
              <a:t> </a:t>
            </a:r>
            <a:r>
              <a:rPr kumimoji="1" lang="ko-KR" altLang="en-US" sz="2000" dirty="0" smtClean="0"/>
              <a:t>그리고 </a:t>
            </a:r>
            <a:r>
              <a:rPr kumimoji="1" lang="en-US" altLang="ko-KR" sz="2000" dirty="0" err="1" smtClean="0"/>
              <a:t>env.step</a:t>
            </a:r>
            <a:r>
              <a:rPr kumimoji="1" lang="en-US" altLang="ko-KR" sz="2000" dirty="0" smtClean="0"/>
              <a:t>(action) </a:t>
            </a:r>
            <a:r>
              <a:rPr kumimoji="1" lang="ko-KR" altLang="en-US" sz="2000" dirty="0" smtClean="0"/>
              <a:t>함수</a:t>
            </a:r>
            <a:endParaRPr kumimoji="1" lang="en-US" altLang="ko-KR" sz="2000" dirty="0" smtClean="0"/>
          </a:p>
          <a:p>
            <a:pPr lvl="1"/>
            <a:endParaRPr kumimoji="1" lang="en-US" altLang="ko-KR" sz="2000" dirty="0" smtClean="0"/>
          </a:p>
          <a:p>
            <a:pPr lvl="1"/>
            <a:r>
              <a:rPr kumimoji="1" lang="en-US" altLang="ko-KR" sz="2000" dirty="0" err="1" smtClean="0"/>
              <a:t>env</a:t>
            </a:r>
            <a:r>
              <a:rPr kumimoji="1" lang="en-US" altLang="ko-KR" sz="2000" dirty="0" smtClean="0"/>
              <a:t> = </a:t>
            </a:r>
            <a:r>
              <a:rPr kumimoji="1" lang="en-US" altLang="ko-KR" sz="2000" dirty="0" err="1" smtClean="0"/>
              <a:t>gym.make</a:t>
            </a:r>
            <a:r>
              <a:rPr kumimoji="1" lang="en-US" altLang="ko-KR" sz="2000" dirty="0" smtClean="0"/>
              <a:t>(</a:t>
            </a:r>
            <a:r>
              <a:rPr kumimoji="1" lang="ko-KR" altLang="en-US" sz="2000" dirty="0" smtClean="0"/>
              <a:t>환경의 이름</a:t>
            </a:r>
            <a:r>
              <a:rPr kumimoji="1" lang="en-US" altLang="ko-KR" sz="2000" dirty="0" smtClean="0"/>
              <a:t>)</a:t>
            </a:r>
            <a:endParaRPr kumimoji="1" lang="en-US" altLang="ko-KR" sz="2000" dirty="0"/>
          </a:p>
          <a:p>
            <a:pPr lvl="2"/>
            <a:r>
              <a:rPr kumimoji="1" lang="ko-KR" altLang="en-US" sz="1600" dirty="0"/>
              <a:t>매개변수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비디오게임 환경의 </a:t>
            </a:r>
            <a:r>
              <a:rPr kumimoji="1" lang="ko-KR" altLang="en-US" sz="1600" dirty="0" smtClean="0"/>
              <a:t>이름</a:t>
            </a:r>
            <a:endParaRPr kumimoji="1" lang="en-US" altLang="ko-KR" sz="1600" dirty="0" smtClean="0"/>
          </a:p>
          <a:p>
            <a:pPr lvl="2"/>
            <a:r>
              <a:rPr kumimoji="1" lang="en-US" altLang="ko-KR" sz="1600" dirty="0" smtClean="0"/>
              <a:t>Return </a:t>
            </a:r>
            <a:r>
              <a:rPr kumimoji="1" lang="ko-KR" altLang="en-US" sz="1600" dirty="0" smtClean="0"/>
              <a:t>값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환경의 객체</a:t>
            </a:r>
            <a:endParaRPr kumimoji="1" lang="en-US" altLang="ko-KR" sz="1600" dirty="0" smtClean="0"/>
          </a:p>
          <a:p>
            <a:pPr lvl="2"/>
            <a:r>
              <a:rPr kumimoji="1" lang="ko-KR" altLang="en-US" sz="1600" dirty="0" smtClean="0"/>
              <a:t>환경의 객체가 할당됨</a:t>
            </a:r>
            <a:endParaRPr kumimoji="1" lang="en-US" altLang="ko-KR" dirty="0" smtClean="0"/>
          </a:p>
          <a:p>
            <a:pPr lvl="1"/>
            <a:r>
              <a:rPr kumimoji="1" lang="en-US" altLang="ko-KR" sz="2000" dirty="0" err="1"/>
              <a:t>e</a:t>
            </a:r>
            <a:r>
              <a:rPr kumimoji="1" lang="en-US" altLang="ko-KR" sz="2000" dirty="0" err="1" smtClean="0"/>
              <a:t>nv.reset</a:t>
            </a:r>
            <a:r>
              <a:rPr kumimoji="1" lang="en-US" altLang="ko-KR" sz="2000" dirty="0" smtClean="0"/>
              <a:t>()</a:t>
            </a:r>
          </a:p>
          <a:p>
            <a:pPr lvl="2"/>
            <a:r>
              <a:rPr kumimoji="1" lang="ko-KR" altLang="en-US" sz="1600" dirty="0" smtClean="0"/>
              <a:t>매개변수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없음</a:t>
            </a:r>
            <a:endParaRPr kumimoji="1" lang="en-US" altLang="ko-KR" sz="1600" dirty="0" smtClean="0"/>
          </a:p>
          <a:p>
            <a:pPr lvl="2"/>
            <a:r>
              <a:rPr kumimoji="1" lang="en-US" altLang="ko-KR" sz="1600" dirty="0" smtClean="0"/>
              <a:t>Return </a:t>
            </a:r>
            <a:r>
              <a:rPr kumimoji="1" lang="ko-KR" altLang="en-US" sz="1600" dirty="0" smtClean="0"/>
              <a:t>값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state(observation)</a:t>
            </a:r>
          </a:p>
          <a:p>
            <a:pPr lvl="2"/>
            <a:r>
              <a:rPr kumimoji="1" lang="ko-KR" altLang="en-US" sz="1600" dirty="0" smtClean="0"/>
              <a:t>비디오 게임 환경 재시작</a:t>
            </a:r>
            <a:endParaRPr kumimoji="1" lang="en-US" altLang="ko-KR" dirty="0" smtClean="0"/>
          </a:p>
          <a:p>
            <a:pPr lvl="1"/>
            <a:r>
              <a:rPr kumimoji="1" lang="en-US" altLang="ko-KR" sz="2000" dirty="0" err="1"/>
              <a:t>e</a:t>
            </a:r>
            <a:r>
              <a:rPr kumimoji="1" lang="en-US" altLang="ko-KR" sz="2000" dirty="0" err="1" smtClean="0"/>
              <a:t>nv.step</a:t>
            </a:r>
            <a:r>
              <a:rPr kumimoji="1" lang="en-US" altLang="ko-KR" sz="2000" dirty="0" smtClean="0"/>
              <a:t>(action)</a:t>
            </a:r>
          </a:p>
          <a:p>
            <a:pPr lvl="2"/>
            <a:r>
              <a:rPr kumimoji="1" lang="ko-KR" altLang="en-US" sz="1600" dirty="0" smtClean="0"/>
              <a:t>매개변수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에이전트의 액션</a:t>
            </a:r>
            <a:endParaRPr kumimoji="1" lang="en-US" altLang="ko-KR" sz="1600" dirty="0" smtClean="0"/>
          </a:p>
          <a:p>
            <a:pPr lvl="2"/>
            <a:r>
              <a:rPr kumimoji="1" lang="en-US" altLang="ko-KR" sz="1600" dirty="0" smtClean="0"/>
              <a:t>Return </a:t>
            </a:r>
            <a:r>
              <a:rPr kumimoji="1" lang="ko-KR" altLang="en-US" sz="1600" dirty="0" smtClean="0"/>
              <a:t>값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[</a:t>
            </a:r>
            <a:r>
              <a:rPr kumimoji="1" lang="en-US" altLang="ko-KR" sz="1600" dirty="0" err="1" smtClean="0"/>
              <a:t>next_state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next_observation</a:t>
            </a:r>
            <a:r>
              <a:rPr kumimoji="1" lang="en-US" altLang="ko-KR" sz="1600" dirty="0" smtClean="0"/>
              <a:t>), reward, done, information]</a:t>
            </a:r>
          </a:p>
          <a:p>
            <a:pPr lvl="2"/>
            <a:r>
              <a:rPr kumimoji="1" lang="ko-KR" altLang="en-US" sz="1600" dirty="0" smtClean="0"/>
              <a:t>에이전트와 환경의 직접적인 상호작용</a:t>
            </a:r>
            <a:endParaRPr kumimoji="1" lang="en-US" altLang="ko-KR" sz="1600" dirty="0"/>
          </a:p>
          <a:p>
            <a:pPr lvl="1"/>
            <a:endParaRPr kumimoji="1" lang="en-US" altLang="ko-KR" sz="1600" dirty="0" smtClean="0"/>
          </a:p>
          <a:p>
            <a:pPr lvl="2"/>
            <a:endParaRPr kumimoji="1"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7236296" y="3645024"/>
            <a:ext cx="108012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환경</a:t>
            </a:r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004048" y="3645024"/>
            <a:ext cx="1080120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에이전트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20272" y="2699628"/>
            <a:ext cx="230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e</a:t>
            </a:r>
            <a:r>
              <a:rPr kumimoji="1" lang="en-US" altLang="ko-KR" smtClean="0"/>
              <a:t>nv</a:t>
            </a:r>
            <a:r>
              <a:rPr kumimoji="1" lang="en-US" altLang="ko-KR" dirty="0" smtClean="0"/>
              <a:t> =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gym.make</a:t>
            </a:r>
            <a:r>
              <a:rPr kumimoji="1" lang="en-US" altLang="ko-KR" dirty="0" smtClean="0"/>
              <a:t>()</a:t>
            </a:r>
            <a:endParaRPr kumimoji="1"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7780886" y="3114446"/>
            <a:ext cx="218398" cy="530578"/>
          </a:xfrm>
          <a:custGeom>
            <a:avLst/>
            <a:gdLst>
              <a:gd name="connsiteX0" fmla="*/ 19736 w 218398"/>
              <a:gd name="connsiteY0" fmla="*/ 530578 h 530578"/>
              <a:gd name="connsiteX1" fmla="*/ 132625 w 218398"/>
              <a:gd name="connsiteY1" fmla="*/ 270933 h 530578"/>
              <a:gd name="connsiteX2" fmla="*/ 166492 w 218398"/>
              <a:gd name="connsiteY2" fmla="*/ 248355 h 530578"/>
              <a:gd name="connsiteX3" fmla="*/ 211647 w 218398"/>
              <a:gd name="connsiteY3" fmla="*/ 327378 h 530578"/>
              <a:gd name="connsiteX4" fmla="*/ 8447 w 218398"/>
              <a:gd name="connsiteY4" fmla="*/ 316089 h 530578"/>
              <a:gd name="connsiteX5" fmla="*/ 98758 w 218398"/>
              <a:gd name="connsiteY5" fmla="*/ 0 h 53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398" h="530578">
                <a:moveTo>
                  <a:pt x="19736" y="530578"/>
                </a:moveTo>
                <a:cubicBezTo>
                  <a:pt x="63951" y="424274"/>
                  <a:pt x="108166" y="317970"/>
                  <a:pt x="132625" y="270933"/>
                </a:cubicBezTo>
                <a:cubicBezTo>
                  <a:pt x="157084" y="223896"/>
                  <a:pt x="153322" y="238948"/>
                  <a:pt x="166492" y="248355"/>
                </a:cubicBezTo>
                <a:cubicBezTo>
                  <a:pt x="179662" y="257762"/>
                  <a:pt x="237988" y="316089"/>
                  <a:pt x="211647" y="327378"/>
                </a:cubicBezTo>
                <a:cubicBezTo>
                  <a:pt x="185306" y="338667"/>
                  <a:pt x="27262" y="370652"/>
                  <a:pt x="8447" y="316089"/>
                </a:cubicBezTo>
                <a:cubicBezTo>
                  <a:pt x="-10368" y="261526"/>
                  <a:pt x="-4724" y="144874"/>
                  <a:pt x="9875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35170" y="4770665"/>
            <a:ext cx="129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e</a:t>
            </a:r>
            <a:r>
              <a:rPr kumimoji="1" lang="en-US" altLang="ko-KR" smtClean="0"/>
              <a:t>nv.reset</a:t>
            </a:r>
            <a:r>
              <a:rPr kumimoji="1" lang="en-US" altLang="ko-KR" dirty="0" smtClean="0"/>
              <a:t>()</a:t>
            </a:r>
            <a:endParaRPr kumimoji="1"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095464" y="3920701"/>
            <a:ext cx="1141974" cy="11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59569" y="3268461"/>
            <a:ext cx="180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env.step</a:t>
            </a:r>
            <a:r>
              <a:rPr kumimoji="1" lang="en-US" altLang="ko-KR" dirty="0" smtClean="0"/>
              <a:t>(action)</a:t>
            </a:r>
            <a:endParaRPr kumimoji="1"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084168" y="4437112"/>
            <a:ext cx="1151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6250689" y="3624312"/>
            <a:ext cx="193519" cy="812800"/>
          </a:xfrm>
          <a:custGeom>
            <a:avLst/>
            <a:gdLst>
              <a:gd name="connsiteX0" fmla="*/ 125772 w 193519"/>
              <a:gd name="connsiteY0" fmla="*/ 812800 h 812800"/>
              <a:gd name="connsiteX1" fmla="*/ 103194 w 193519"/>
              <a:gd name="connsiteY1" fmla="*/ 508000 h 812800"/>
              <a:gd name="connsiteX2" fmla="*/ 1594 w 193519"/>
              <a:gd name="connsiteY2" fmla="*/ 620888 h 812800"/>
              <a:gd name="connsiteX3" fmla="*/ 193505 w 193519"/>
              <a:gd name="connsiteY3" fmla="*/ 564444 h 812800"/>
              <a:gd name="connsiteX4" fmla="*/ 12883 w 193519"/>
              <a:gd name="connsiteY4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19" h="812800">
                <a:moveTo>
                  <a:pt x="125772" y="812800"/>
                </a:moveTo>
                <a:cubicBezTo>
                  <a:pt x="124831" y="676392"/>
                  <a:pt x="123890" y="539985"/>
                  <a:pt x="103194" y="508000"/>
                </a:cubicBezTo>
                <a:cubicBezTo>
                  <a:pt x="82498" y="476015"/>
                  <a:pt x="-13458" y="611481"/>
                  <a:pt x="1594" y="620888"/>
                </a:cubicBezTo>
                <a:cubicBezTo>
                  <a:pt x="16646" y="630295"/>
                  <a:pt x="191624" y="667925"/>
                  <a:pt x="193505" y="564444"/>
                </a:cubicBezTo>
                <a:cubicBezTo>
                  <a:pt x="195387" y="460963"/>
                  <a:pt x="11001" y="126059"/>
                  <a:pt x="1288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6795911" y="3571811"/>
            <a:ext cx="263989" cy="361245"/>
          </a:xfrm>
          <a:custGeom>
            <a:avLst/>
            <a:gdLst>
              <a:gd name="connsiteX0" fmla="*/ 0 w 263989"/>
              <a:gd name="connsiteY0" fmla="*/ 361245 h 361245"/>
              <a:gd name="connsiteX1" fmla="*/ 135467 w 263989"/>
              <a:gd name="connsiteY1" fmla="*/ 203200 h 361245"/>
              <a:gd name="connsiteX2" fmla="*/ 33867 w 263989"/>
              <a:gd name="connsiteY2" fmla="*/ 124178 h 361245"/>
              <a:gd name="connsiteX3" fmla="*/ 45156 w 263989"/>
              <a:gd name="connsiteY3" fmla="*/ 270933 h 361245"/>
              <a:gd name="connsiteX4" fmla="*/ 259645 w 263989"/>
              <a:gd name="connsiteY4" fmla="*/ 237067 h 361245"/>
              <a:gd name="connsiteX5" fmla="*/ 191911 w 263989"/>
              <a:gd name="connsiteY5" fmla="*/ 0 h 36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989" h="361245">
                <a:moveTo>
                  <a:pt x="0" y="361245"/>
                </a:moveTo>
                <a:cubicBezTo>
                  <a:pt x="64911" y="301978"/>
                  <a:pt x="129823" y="242711"/>
                  <a:pt x="135467" y="203200"/>
                </a:cubicBezTo>
                <a:cubicBezTo>
                  <a:pt x="141111" y="163689"/>
                  <a:pt x="48919" y="112889"/>
                  <a:pt x="33867" y="124178"/>
                </a:cubicBezTo>
                <a:cubicBezTo>
                  <a:pt x="18815" y="135467"/>
                  <a:pt x="7526" y="252118"/>
                  <a:pt x="45156" y="270933"/>
                </a:cubicBezTo>
                <a:cubicBezTo>
                  <a:pt x="82786" y="289748"/>
                  <a:pt x="235186" y="282222"/>
                  <a:pt x="259645" y="237067"/>
                </a:cubicBezTo>
                <a:cubicBezTo>
                  <a:pt x="284104" y="191912"/>
                  <a:pt x="197555" y="101600"/>
                  <a:pt x="19191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19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 5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Q-Learning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교재 </a:t>
            </a:r>
            <a:r>
              <a:rPr kumimoji="1" lang="en-US" altLang="ko-KR" dirty="0" smtClean="0"/>
              <a:t>45page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with Q-Table</a:t>
            </a:r>
          </a:p>
          <a:p>
            <a:pPr lvl="1"/>
            <a:r>
              <a:rPr kumimoji="1" lang="ko-KR" altLang="en-US" sz="2000" dirty="0" smtClean="0"/>
              <a:t>환경</a:t>
            </a:r>
            <a:r>
              <a:rPr kumimoji="1" lang="en-US" altLang="ko-KR" sz="2000" dirty="0" smtClean="0"/>
              <a:t>:</a:t>
            </a:r>
            <a:r>
              <a:rPr kumimoji="1" lang="en-US" altLang="ko-KR" sz="2000" dirty="0"/>
              <a:t> </a:t>
            </a:r>
            <a:r>
              <a:rPr kumimoji="1" lang="en-US" altLang="ko-KR" sz="2000" dirty="0" err="1" smtClean="0"/>
              <a:t>FrozenLake</a:t>
            </a:r>
            <a:r>
              <a:rPr kumimoji="1" lang="en-US" altLang="ko-KR" sz="2000" dirty="0" smtClean="0"/>
              <a:t> (</a:t>
            </a:r>
            <a:r>
              <a:rPr kumimoji="1" lang="en-US" altLang="ko-KR" sz="2000" dirty="0" err="1" smtClean="0"/>
              <a:t>OpenAI</a:t>
            </a:r>
            <a:r>
              <a:rPr kumimoji="1" lang="en-US" altLang="ko-KR" sz="2000" dirty="0" smtClean="0"/>
              <a:t> Gym)</a:t>
            </a:r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게임을 하면서 알아볼까요</a:t>
            </a:r>
            <a:r>
              <a:rPr kumimoji="1" lang="en-US" altLang="ko-KR" sz="2000" dirty="0" smtClean="0"/>
              <a:t>?</a:t>
            </a:r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229600" cy="214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9760" y="4467042"/>
            <a:ext cx="432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S: </a:t>
            </a:r>
            <a:r>
              <a:rPr kumimoji="1" lang="ko-KR" altLang="en-US" dirty="0" smtClean="0"/>
              <a:t>시작점</a:t>
            </a:r>
            <a:endParaRPr kumimoji="1" lang="en-US" altLang="ko-KR" dirty="0"/>
          </a:p>
          <a:p>
            <a:r>
              <a:rPr kumimoji="1" lang="en-US" altLang="ko-KR" dirty="0" smtClean="0"/>
              <a:t>F: </a:t>
            </a:r>
            <a:r>
              <a:rPr kumimoji="1" lang="ko-KR" altLang="en-US" dirty="0" smtClean="0"/>
              <a:t>안전한 타일</a:t>
            </a:r>
            <a:endParaRPr kumimoji="1" lang="en-US" altLang="ko-KR" dirty="0"/>
          </a:p>
          <a:p>
            <a:r>
              <a:rPr kumimoji="1" lang="en-US" altLang="ko-KR" dirty="0" smtClean="0"/>
              <a:t>H:</a:t>
            </a:r>
            <a:r>
              <a:rPr kumimoji="1" lang="ko-KR" altLang="en-US" dirty="0" smtClean="0"/>
              <a:t> 구멍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빠지면 펭귄이 죽음</a:t>
            </a:r>
            <a:endParaRPr kumimoji="1" lang="en-US" altLang="ko-KR" dirty="0"/>
          </a:p>
          <a:p>
            <a:r>
              <a:rPr kumimoji="1" lang="en-US" altLang="ko-KR" dirty="0" smtClean="0"/>
              <a:t>G: </a:t>
            </a:r>
            <a:r>
              <a:rPr kumimoji="1" lang="ko-KR" altLang="en-US" dirty="0" smtClean="0"/>
              <a:t>목적지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도달하면 승리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71488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err="1" smtClean="0"/>
              <a:t>FrozenLake</a:t>
            </a:r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pPr lvl="1"/>
            <a:r>
              <a:rPr kumimoji="1" lang="en-US" altLang="ko-KR" sz="2000" i="1" dirty="0" err="1" smtClean="0"/>
              <a:t>FrozenLake_self-play.ipynb</a:t>
            </a:r>
            <a:endParaRPr kumimoji="1" lang="en-US" altLang="ko-KR" sz="2000" i="1" dirty="0"/>
          </a:p>
          <a:p>
            <a:pPr lvl="1"/>
            <a:r>
              <a:rPr kumimoji="1" lang="en-US" altLang="ko-KR" sz="2000" dirty="0"/>
              <a:t>C</a:t>
            </a:r>
            <a:r>
              <a:rPr kumimoji="1" lang="en-US" altLang="ko-KR" sz="2000" dirty="0" smtClean="0"/>
              <a:t>ode URL</a:t>
            </a:r>
            <a:r>
              <a:rPr kumimoji="1" lang="en-US" altLang="ko-KR" sz="2000" dirty="0"/>
              <a:t>: </a:t>
            </a:r>
            <a:r>
              <a:rPr kumimoji="1" lang="en-US" altLang="ko-KR" sz="2000" dirty="0">
                <a:solidFill>
                  <a:srgbClr val="0070C0"/>
                </a:solidFill>
              </a:rPr>
              <a:t>https://</a:t>
            </a:r>
            <a:r>
              <a:rPr kumimoji="1" lang="en-US" altLang="ko-KR" sz="2000" dirty="0" err="1" smtClean="0">
                <a:solidFill>
                  <a:srgbClr val="0070C0"/>
                </a:solidFill>
              </a:rPr>
              <a:t>drive.google.com</a:t>
            </a:r>
            <a:r>
              <a:rPr kumimoji="1" lang="en-US" altLang="ko-KR" sz="2000" dirty="0" smtClean="0">
                <a:solidFill>
                  <a:srgbClr val="0070C0"/>
                </a:solidFill>
              </a:rPr>
              <a:t>/</a:t>
            </a:r>
            <a:r>
              <a:rPr kumimoji="1" lang="en-US" altLang="ko-KR" sz="2000" dirty="0" err="1" smtClean="0">
                <a:solidFill>
                  <a:srgbClr val="0070C0"/>
                </a:solidFill>
              </a:rPr>
              <a:t>open?id</a:t>
            </a:r>
            <a:r>
              <a:rPr kumimoji="1" lang="en-US" altLang="ko-KR" sz="2000" dirty="0" smtClean="0">
                <a:solidFill>
                  <a:srgbClr val="0070C0"/>
                </a:solidFill>
              </a:rPr>
              <a:t>=1sUuMMFOG1R4Qc-v7w8OtYQQBdV2iVhLF</a:t>
            </a:r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8229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435280" cy="5073427"/>
          </a:xfrm>
        </p:spPr>
        <p:txBody>
          <a:bodyPr/>
          <a:lstStyle/>
          <a:p>
            <a:r>
              <a:rPr kumimoji="1" lang="ko-KR" altLang="en-US" dirty="0" smtClean="0"/>
              <a:t>모델이란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목적을 이루기 위해 만들어진 현실에 대한 간략한 표현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856"/>
            <a:ext cx="9144000" cy="41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sz="2400" dirty="0" smtClean="0"/>
                  <a:t>Q-function</a:t>
                </a:r>
                <a:endParaRPr kumimoji="1" lang="en-US" altLang="ko-KR" sz="2400" dirty="0" smtClean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r>
                  <a:rPr kumimoji="1" lang="ko-KR" altLang="en-US" sz="2000" dirty="0" smtClean="0"/>
                  <a:t>초기 </a:t>
                </a:r>
                <a:r>
                  <a:rPr kumimoji="1" lang="ko-KR" altLang="en-US" sz="2000" dirty="0"/>
                  <a:t>아무것도 알지 못하는 상황에서 </a:t>
                </a:r>
                <a:r>
                  <a:rPr kumimoji="1" lang="en-US" altLang="ko-KR" sz="2000" dirty="0"/>
                  <a:t>Q</a:t>
                </a:r>
                <a:r>
                  <a:rPr kumimoji="1" lang="ko-KR" altLang="en-US" sz="2000" dirty="0"/>
                  <a:t>라는 대상에게 현재의 </a:t>
                </a:r>
                <a:r>
                  <a:rPr kumimoji="1" lang="en-US" altLang="ko-KR" sz="2000" dirty="0"/>
                  <a:t>status</a:t>
                </a:r>
                <a:r>
                  <a:rPr kumimoji="1" lang="ko-KR" altLang="en-US" sz="2000" dirty="0"/>
                  <a:t>와 </a:t>
                </a:r>
                <a:r>
                  <a:rPr kumimoji="1" lang="en-US" altLang="ko-KR" sz="2000" dirty="0"/>
                  <a:t>action</a:t>
                </a:r>
                <a:r>
                  <a:rPr kumimoji="1" lang="ko-KR" altLang="en-US" sz="2000" dirty="0"/>
                  <a:t>을 전달하면 그 </a:t>
                </a:r>
                <a:r>
                  <a:rPr kumimoji="1" lang="en-US" altLang="ko-KR" sz="2000" dirty="0"/>
                  <a:t>action</a:t>
                </a:r>
                <a:r>
                  <a:rPr kumimoji="1" lang="ko-KR" altLang="en-US" sz="2000" dirty="0"/>
                  <a:t>의 </a:t>
                </a:r>
                <a:r>
                  <a:rPr kumimoji="1" lang="en-US" altLang="ko-KR" sz="2000" dirty="0"/>
                  <a:t>Quality</a:t>
                </a:r>
                <a:r>
                  <a:rPr kumimoji="1" lang="ko-KR" altLang="en-US" sz="2000" dirty="0"/>
                  <a:t>를 </a:t>
                </a:r>
                <a:r>
                  <a:rPr kumimoji="1" lang="ko-KR" altLang="en-US" sz="2000" dirty="0" smtClean="0"/>
                  <a:t>반환해줌</a:t>
                </a:r>
                <a:endParaRPr kumimoji="1" lang="en-US" altLang="ko-KR" sz="2000" dirty="0" smtClean="0"/>
              </a:p>
              <a:p>
                <a:pPr lvl="1"/>
                <a:r>
                  <a:rPr kumimoji="1" lang="ko-KR" altLang="en-US" sz="2000" dirty="0" smtClean="0"/>
                  <a:t>이를 </a:t>
                </a:r>
                <a:r>
                  <a:rPr kumimoji="1" lang="ko-KR" altLang="en-US" sz="2000" dirty="0"/>
                  <a:t>기반으로 현재 </a:t>
                </a:r>
                <a:r>
                  <a:rPr kumimoji="1" lang="en-US" altLang="ko-KR" sz="2000" dirty="0"/>
                  <a:t>status</a:t>
                </a:r>
                <a:r>
                  <a:rPr kumimoji="1" lang="ko-KR" altLang="en-US" sz="2000" dirty="0"/>
                  <a:t>에서 가장 </a:t>
                </a:r>
                <a:r>
                  <a:rPr kumimoji="1" lang="en-US" altLang="ko-KR" sz="2000" dirty="0"/>
                  <a:t>Quality</a:t>
                </a:r>
                <a:r>
                  <a:rPr kumimoji="1" lang="ko-KR" altLang="en-US" sz="2000" dirty="0"/>
                  <a:t>가 큰 </a:t>
                </a:r>
                <a:r>
                  <a:rPr lang="en-US" altLang="ko-KR" sz="2000" dirty="0"/>
                  <a:t>action(</a:t>
                </a:r>
                <a:r>
                  <a:rPr lang="ko-KR" altLang="en-US" sz="2000" dirty="0"/>
                  <a:t>즉</a:t>
                </a:r>
                <a:r>
                  <a:rPr lang="en-US" altLang="ko-KR" sz="2000" dirty="0"/>
                  <a:t>,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lang="ko-KR" altLang="en-US" sz="2000" i="1">
                            <a:latin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2000" dirty="0" smtClean="0"/>
                  <a:t>)</a:t>
                </a:r>
                <a:r>
                  <a:rPr kumimoji="1" lang="ko-KR" altLang="en-US" sz="2000" dirty="0" smtClean="0"/>
                  <a:t>을 </a:t>
                </a:r>
                <a:r>
                  <a:rPr kumimoji="1" lang="ko-KR" altLang="en-US" sz="2000" dirty="0"/>
                  <a:t>지속적으로 선택함</a:t>
                </a:r>
                <a:endParaRPr kumimoji="1" lang="en-US" altLang="ko-KR" sz="2000" dirty="0" smtClean="0"/>
              </a:p>
              <a:p>
                <a:pPr lvl="1"/>
                <a:endParaRPr kumimoji="1" lang="en-US" altLang="ko-KR" sz="2000" dirty="0"/>
              </a:p>
              <a:p>
                <a:pPr lvl="1"/>
                <a:endParaRPr kumimoji="1" lang="ko-KR" altLang="en-US" sz="20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 b="-9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555776" y="1620828"/>
            <a:ext cx="4392488" cy="1323439"/>
            <a:chOff x="2555776" y="881425"/>
            <a:chExt cx="4392488" cy="1323439"/>
          </a:xfrm>
        </p:grpSpPr>
        <p:sp>
          <p:nvSpPr>
            <p:cNvPr id="6" name="직사각형 5"/>
            <p:cNvSpPr/>
            <p:nvPr/>
          </p:nvSpPr>
          <p:spPr>
            <a:xfrm>
              <a:off x="3923928" y="881425"/>
              <a:ext cx="1142632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8000" b="1" spc="5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Q</a:t>
              </a:r>
              <a:endParaRPr lang="en-US" altLang="ko-KR" sz="80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>
              <a:off x="2555875" y="1470846"/>
              <a:ext cx="1512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2555776" y="1916832"/>
              <a:ext cx="1512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텍스트 상자 11"/>
            <p:cNvSpPr txBox="1"/>
            <p:nvPr/>
          </p:nvSpPr>
          <p:spPr>
            <a:xfrm>
              <a:off x="2971805" y="1106783"/>
              <a:ext cx="703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State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sp>
          <p:nvSpPr>
            <p:cNvPr id="10" name="텍스트 상자 12"/>
            <p:cNvSpPr txBox="1"/>
            <p:nvPr/>
          </p:nvSpPr>
          <p:spPr>
            <a:xfrm>
              <a:off x="2912367" y="1547500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Action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5041131" y="1628800"/>
              <a:ext cx="1835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텍스트 상자 14"/>
            <p:cNvSpPr txBox="1"/>
            <p:nvPr/>
          </p:nvSpPr>
          <p:spPr>
            <a:xfrm>
              <a:off x="4973043" y="1228537"/>
              <a:ext cx="19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Quality (Reward)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347864" y="2938998"/>
            <a:ext cx="2415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+mn-ea"/>
                <a:ea typeface="+mn-ea"/>
              </a:rPr>
              <a:t>Q (state, action)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896" y="3592339"/>
            <a:ext cx="25020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LEFT): 0 </a:t>
            </a:r>
            <a:endParaRPr lang="en-US" altLang="ko-KR" sz="2000" dirty="0" smtClean="0">
              <a:latin typeface="+mn-ea"/>
              <a:ea typeface="+mn-ea"/>
            </a:endParaRPr>
          </a:p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RIGHT): 0.5 </a:t>
            </a:r>
            <a:endParaRPr lang="en-US" altLang="ko-KR" sz="2000" dirty="0" smtClean="0">
              <a:latin typeface="+mn-ea"/>
              <a:ea typeface="+mn-ea"/>
            </a:endParaRPr>
          </a:p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UP): </a:t>
            </a:r>
            <a:r>
              <a:rPr lang="mr-IN" altLang="ko-KR" sz="2000" dirty="0" smtClean="0">
                <a:latin typeface="+mn-ea"/>
                <a:ea typeface="+mn-ea"/>
              </a:rPr>
              <a:t>0</a:t>
            </a:r>
            <a:endParaRPr lang="en-US" altLang="ko-KR" sz="2000" dirty="0" smtClean="0">
              <a:latin typeface="+mn-ea"/>
              <a:ea typeface="+mn-ea"/>
            </a:endParaRPr>
          </a:p>
          <a:p>
            <a:r>
              <a:rPr lang="mr-IN" altLang="ko-KR" sz="2000" dirty="0" err="1" smtClean="0">
                <a:latin typeface="+mn-ea"/>
                <a:ea typeface="+mn-ea"/>
              </a:rPr>
              <a:t>Q</a:t>
            </a:r>
            <a:r>
              <a:rPr lang="mr-IN" altLang="ko-KR" sz="2000" dirty="0" smtClean="0">
                <a:latin typeface="+mn-ea"/>
                <a:ea typeface="+mn-ea"/>
              </a:rPr>
              <a:t>(</a:t>
            </a:r>
            <a:r>
              <a:rPr lang="mr-IN" altLang="ko-KR" sz="2000" dirty="0" err="1" smtClean="0">
                <a:latin typeface="+mn-ea"/>
                <a:ea typeface="+mn-ea"/>
              </a:rPr>
              <a:t>s</a:t>
            </a:r>
            <a:r>
              <a:rPr lang="en-US" altLang="ko-KR" sz="2000" dirty="0" smtClean="0">
                <a:latin typeface="+mn-ea"/>
                <a:ea typeface="+mn-ea"/>
              </a:rPr>
              <a:t>0</a:t>
            </a:r>
            <a:r>
              <a:rPr lang="mr-IN" altLang="ko-KR" sz="2000" dirty="0" smtClean="0">
                <a:latin typeface="+mn-ea"/>
                <a:ea typeface="+mn-ea"/>
              </a:rPr>
              <a:t>, </a:t>
            </a:r>
            <a:r>
              <a:rPr lang="mr-IN" altLang="ko-KR" sz="2000" dirty="0">
                <a:latin typeface="+mn-ea"/>
                <a:ea typeface="+mn-ea"/>
              </a:rPr>
              <a:t>DOWN): 0.3</a:t>
            </a:r>
            <a:endParaRPr lang="ko-KR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4481312" y="3592339"/>
                <a:ext cx="3979120" cy="1492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𝑀𝐴𝑋</m:t>
                      </m:r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𝑄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charset="0"/>
                              <a:ea typeface="+mn-ea"/>
                            </a:rPr>
                            <m:t>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=</m:t>
                      </m:r>
                      <m:func>
                        <m:funcPr>
                          <m:ctrlPr>
                            <a:rPr lang="mr-IN" altLang="ko-KR" sz="24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ko-KR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charset="0"/>
                                </a:rPr>
                                <m:t>ma</m:t>
                              </m:r>
                              <m:r>
                                <m:rPr>
                                  <m:sty m:val="p"/>
                                </m:rPr>
                                <a:rPr lang="mr-IN" altLang="ko-KR" sz="2400">
                                  <a:latin typeface="Cambria Math" charset="0"/>
                                </a:rPr>
                                <m:t>x</m:t>
                              </m:r>
                            </m:e>
                            <m:lim>
                              <m:r>
                                <a:rPr lang="en-US" altLang="ko-KR" sz="2400" i="1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𝑄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sz="2400" b="0" dirty="0" smtClean="0">
                  <a:latin typeface="+mn-ea"/>
                  <a:ea typeface="+mn-ea"/>
                </a:endParaRPr>
              </a:p>
              <a:p>
                <a:endParaRPr lang="en-US" altLang="ko-KR" sz="2400" dirty="0" smtClean="0">
                  <a:latin typeface="+mn-ea"/>
                  <a:ea typeface="+mn-ea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p>
                        <m:r>
                          <a:rPr lang="ko-KR" alt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altLang="ko-KR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altLang="ko-KR" sz="2400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ko-KR" sz="24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charset="0"/>
                              </a:rPr>
                              <m:t>argma</m:t>
                            </m:r>
                            <m:r>
                              <m:rPr>
                                <m:sty m:val="p"/>
                              </m:rPr>
                              <a:rPr lang="mr-IN" altLang="ko-KR" sz="2400">
                                <a:latin typeface="Cambria Math" charset="0"/>
                              </a:rPr>
                              <m:t>x</m:t>
                            </m:r>
                          </m:e>
                          <m:lim>
                            <m:r>
                              <a:rPr lang="en-US" altLang="ko-KR" sz="2400" i="1">
                                <a:latin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sz="2400" i="1">
                            <a:latin typeface="Cambria Math" charset="0"/>
                          </a:rPr>
                          <m:t>𝑄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𝑠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𝑎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ko-KR" altLang="en-US" sz="2400" dirty="0">
                  <a:latin typeface="+mn-ea"/>
                </a:endParaRPr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312" y="3592339"/>
                <a:ext cx="3979120" cy="1492845"/>
              </a:xfrm>
              <a:prstGeom prst="rect">
                <a:avLst/>
              </a:prstGeom>
              <a:blipFill rotWithShape="0">
                <a:blip r:embed="rId3"/>
                <a:stretch>
                  <a:fillRect t="-31429" b="-8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153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State, action, reward, and future </a:t>
            </a:r>
            <a:r>
              <a:rPr lang="en-US" altLang="ko-KR" sz="2400" dirty="0" smtClean="0"/>
              <a:t>reward</a:t>
            </a:r>
            <a:endParaRPr kumimoji="1"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110" y="1540215"/>
            <a:ext cx="3207014" cy="208227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99592" y="2816795"/>
            <a:ext cx="7652106" cy="1188269"/>
            <a:chOff x="899592" y="3202591"/>
            <a:chExt cx="7652106" cy="1188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텍스트 상자 8"/>
                <p:cNvSpPr txBox="1"/>
                <p:nvPr/>
              </p:nvSpPr>
              <p:spPr>
                <a:xfrm>
                  <a:off x="1578744" y="3867640"/>
                  <a:ext cx="59865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ko-KR" sz="28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ko-KR" sz="2800" i="1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9" name="텍스트 상자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8744" y="3867640"/>
                  <a:ext cx="59865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텍스트 상자 9"/>
            <p:cNvSpPr txBox="1"/>
            <p:nvPr/>
          </p:nvSpPr>
          <p:spPr>
            <a:xfrm>
              <a:off x="899592" y="3211244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state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sp>
          <p:nvSpPr>
            <p:cNvPr id="9" name="텍스트 상자 14"/>
            <p:cNvSpPr txBox="1"/>
            <p:nvPr/>
          </p:nvSpPr>
          <p:spPr>
            <a:xfrm>
              <a:off x="1662709" y="3206918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action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sp>
          <p:nvSpPr>
            <p:cNvPr id="10" name="텍스트 상자 15"/>
            <p:cNvSpPr txBox="1"/>
            <p:nvPr/>
          </p:nvSpPr>
          <p:spPr>
            <a:xfrm>
              <a:off x="2525075" y="3202591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reward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cxnSp>
          <p:nvCxnSpPr>
            <p:cNvPr id="11" name="직선 화살표 연결선 10"/>
            <p:cNvCxnSpPr>
              <a:stCxn id="14" idx="2"/>
            </p:cNvCxnSpPr>
            <p:nvPr/>
          </p:nvCxnSpPr>
          <p:spPr>
            <a:xfrm>
              <a:off x="1255619" y="3580576"/>
              <a:ext cx="508069" cy="474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9" idx="2"/>
            </p:cNvCxnSpPr>
            <p:nvPr/>
          </p:nvCxnSpPr>
          <p:spPr>
            <a:xfrm>
              <a:off x="2073239" y="3576250"/>
              <a:ext cx="211698" cy="479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20" idx="2"/>
            </p:cNvCxnSpPr>
            <p:nvPr/>
          </p:nvCxnSpPr>
          <p:spPr>
            <a:xfrm flipH="1">
              <a:off x="2806893" y="3571923"/>
              <a:ext cx="165581" cy="483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텍스트 상자 24"/>
            <p:cNvSpPr txBox="1"/>
            <p:nvPr/>
          </p:nvSpPr>
          <p:spPr>
            <a:xfrm>
              <a:off x="6912018" y="3211244"/>
              <a:ext cx="1639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Terminal state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7148745" y="3580576"/>
              <a:ext cx="583113" cy="474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/>
              <p:cNvSpPr/>
              <p:nvPr/>
            </p:nvSpPr>
            <p:spPr>
              <a:xfrm>
                <a:off x="137904" y="4149080"/>
                <a:ext cx="41176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" y="4149080"/>
                <a:ext cx="411760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/>
              <p:cNvSpPr/>
              <p:nvPr/>
            </p:nvSpPr>
            <p:spPr>
              <a:xfrm>
                <a:off x="137904" y="4730382"/>
                <a:ext cx="49973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" y="4730382"/>
                <a:ext cx="499739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/>
              <p:cNvSpPr/>
              <p:nvPr/>
            </p:nvSpPr>
            <p:spPr>
              <a:xfrm>
                <a:off x="137904" y="5327342"/>
                <a:ext cx="44714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" y="5327342"/>
                <a:ext cx="447148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5436096" y="4207162"/>
                <a:ext cx="25326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4207162"/>
                <a:ext cx="253268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5436095" y="4769508"/>
                <a:ext cx="32569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𝑚𝑎𝑥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5" y="4769508"/>
                <a:ext cx="325691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텍스트 상자 34"/>
              <p:cNvSpPr txBox="1"/>
              <p:nvPr/>
            </p:nvSpPr>
            <p:spPr>
              <a:xfrm>
                <a:off x="4705837" y="5746272"/>
                <a:ext cx="4412362" cy="6803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28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+ </m:t>
                      </m:r>
                      <m:func>
                        <m:funcPr>
                          <m:ctrlPr>
                            <a:rPr kumimoji="1" lang="mr-IN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ko-KR" sz="28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</m:acc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>
          <p:sp>
            <p:nvSpPr>
              <p:cNvPr id="21" name="텍스트 상자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837" y="5746272"/>
                <a:ext cx="4412362" cy="6803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아래쪽 화살표[D] 21"/>
          <p:cNvSpPr/>
          <p:nvPr/>
        </p:nvSpPr>
        <p:spPr>
          <a:xfrm>
            <a:off x="6702436" y="5399638"/>
            <a:ext cx="362117" cy="26161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8935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Dummy Q-Learning </a:t>
            </a:r>
            <a:r>
              <a:rPr lang="en-US" altLang="ko-KR" sz="2400" dirty="0" smtClean="0"/>
              <a:t>Algorithm</a:t>
            </a:r>
            <a:endParaRPr kumimoji="1"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827584" y="1916832"/>
            <a:ext cx="7463172" cy="3888432"/>
            <a:chOff x="683568" y="1124744"/>
            <a:chExt cx="6696744" cy="45489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/>
                <p:cNvSpPr/>
                <p:nvPr/>
              </p:nvSpPr>
              <p:spPr>
                <a:xfrm>
                  <a:off x="683568" y="1124744"/>
                  <a:ext cx="6696744" cy="4548938"/>
                </a:xfrm>
                <a:prstGeom prst="rect">
                  <a:avLst/>
                </a:prstGeom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400" dirty="0" smtClean="0">
                      <a:latin typeface="+mn-ea"/>
                      <a:ea typeface="+mn-ea"/>
                    </a:rPr>
                    <a:t>For each </a:t>
                  </a:r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𝑎</m:t>
                      </m:r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, initialize table entry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  <a:sym typeface="Wingdings"/>
                    </a:rPr>
                    <a:t> 0</a:t>
                  </a:r>
                </a:p>
                <a:p>
                  <a:r>
                    <a:rPr lang="en-US" altLang="ko-KR" sz="2400" dirty="0" smtClean="0">
                      <a:latin typeface="+mn-ea"/>
                      <a:ea typeface="+mn-ea"/>
                      <a:sym typeface="Wingdings"/>
                    </a:rPr>
                    <a:t>Observe current state </a:t>
                  </a:r>
                  <a14:m>
                    <m:oMath xmlns:m="http://schemas.openxmlformats.org/officeDocument/2006/math">
                      <m:r>
                        <a:rPr lang="en-US" altLang="ko-KR" sz="2400" i="1">
                          <a:latin typeface="Cambria Math" charset="0"/>
                        </a:rPr>
                        <m:t>𝑠</m:t>
                      </m:r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 smtClean="0">
                      <a:latin typeface="+mn-ea"/>
                      <a:ea typeface="+mn-ea"/>
                    </a:rPr>
                    <a:t>Do forever</a:t>
                  </a: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Select an action </a:t>
                  </a:r>
                  <a14:m>
                    <m:oMath xmlns:m="http://schemas.openxmlformats.org/officeDocument/2006/math">
                      <m:r>
                        <a:rPr lang="en-US" altLang="ko-KR" sz="2400" i="1">
                          <a:latin typeface="Cambria Math" charset="0"/>
                        </a:rPr>
                        <m:t>𝑎</m:t>
                      </m:r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and execute it</a:t>
                  </a: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Receive immediate reward </a:t>
                  </a:r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charset="0"/>
                          <a:ea typeface="+mn-ea"/>
                        </a:rPr>
                        <m:t>𝑟</m:t>
                      </m:r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Observe the new state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2400" dirty="0" smtClean="0">
                      <a:latin typeface="+mn-ea"/>
                      <a:ea typeface="+mn-ea"/>
                    </a:rPr>
                    <a:t>   Update the table entry for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2400" dirty="0" smtClean="0">
                      <a:latin typeface="+mn-ea"/>
                      <a:ea typeface="+mn-ea"/>
                    </a:rPr>
                    <a:t> as follows:</a:t>
                  </a:r>
                </a:p>
                <a:p>
                  <a:endParaRPr lang="en-US" altLang="ko-KR" sz="2400" dirty="0">
                    <a:latin typeface="+mn-ea"/>
                    <a:ea typeface="+mn-ea"/>
                  </a:endParaRPr>
                </a:p>
                <a:p>
                  <a:endParaRPr lang="en-US" altLang="ko-KR" sz="24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2400" dirty="0" smtClean="0">
                      <a:latin typeface="+mn-ea"/>
                      <a:ea typeface="+mn-ea"/>
                    </a:rPr>
                    <a:t>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2400" b="0" i="1" smtClean="0">
                              <a:latin typeface="Cambria Math" charset="0"/>
                            </a:rPr>
                            <m:t> ←</m:t>
                          </m:r>
                          <m:r>
                            <a:rPr lang="en-US" altLang="ko-KR" sz="2400" i="1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2400" dirty="0" smtClean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3" name="직사각형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1124744"/>
                  <a:ext cx="6696744" cy="454893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223" t="-781" b="-12812"/>
                  </a:stretch>
                </a:blip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2428123" y="4410088"/>
                  <a:ext cx="3206391" cy="5123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2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2000" i="1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𝑟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+ </m:t>
                        </m:r>
                        <m:func>
                          <m:funcPr>
                            <m:ctrlPr>
                              <a:rPr lang="mr-IN" altLang="ko-KR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mr-IN" altLang="ko-KR" sz="2000" i="1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mr-IN" altLang="ko-KR" sz="20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mr-IN" altLang="ko-KR" sz="20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altLang="ko-KR" sz="2000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0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20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" name="직사각형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123" y="4410088"/>
                  <a:ext cx="3206391" cy="51238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84722" b="-1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텍스트 상자 6"/>
          <p:cNvSpPr txBox="1"/>
          <p:nvPr/>
        </p:nvSpPr>
        <p:spPr>
          <a:xfrm>
            <a:off x="3491880" y="1578278"/>
            <a:ext cx="4900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Machine Learning, T. Mitchell, McGraw Hill, 1997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7893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2688009"/>
            <a:ext cx="8712968" cy="36933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+mn-ea"/>
                <a:ea typeface="+mn-ea"/>
              </a:rPr>
              <a:t>env</a:t>
            </a:r>
            <a:r>
              <a:rPr lang="en-US" altLang="ko-KR" dirty="0">
                <a:latin typeface="+mn-ea"/>
                <a:ea typeface="+mn-ea"/>
              </a:rPr>
              <a:t> = </a:t>
            </a:r>
            <a:r>
              <a:rPr lang="en-US" altLang="ko-KR" dirty="0" err="1">
                <a:latin typeface="+mn-ea"/>
                <a:ea typeface="+mn-ea"/>
              </a:rPr>
              <a:t>gym.make</a:t>
            </a:r>
            <a:r>
              <a:rPr lang="en-US" altLang="ko-KR" dirty="0">
                <a:latin typeface="+mn-ea"/>
                <a:ea typeface="+mn-ea"/>
              </a:rPr>
              <a:t>("FrozenLake-v3")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err="1" smtClean="0">
                <a:latin typeface="+mn-ea"/>
                <a:ea typeface="+mn-ea"/>
              </a:rPr>
              <a:t>env.render</a:t>
            </a:r>
            <a:r>
              <a:rPr lang="en-US" altLang="ko-KR" dirty="0">
                <a:latin typeface="+mn-ea"/>
                <a:ea typeface="+mn-ea"/>
              </a:rPr>
              <a:t>()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Q </a:t>
            </a:r>
            <a:r>
              <a:rPr lang="en-US" altLang="ko-KR" dirty="0">
                <a:latin typeface="+mn-ea"/>
                <a:ea typeface="+mn-ea"/>
              </a:rPr>
              <a:t>= </a:t>
            </a:r>
            <a:r>
              <a:rPr lang="en-US" altLang="ko-KR" dirty="0" err="1">
                <a:latin typeface="+mn-ea"/>
                <a:ea typeface="+mn-ea"/>
              </a:rPr>
              <a:t>np.zeros</a:t>
            </a:r>
            <a:r>
              <a:rPr lang="en-US" altLang="ko-KR" dirty="0">
                <a:latin typeface="+mn-ea"/>
                <a:ea typeface="+mn-ea"/>
              </a:rPr>
              <a:t>([</a:t>
            </a:r>
            <a:r>
              <a:rPr lang="en-US" altLang="ko-KR" dirty="0" err="1">
                <a:latin typeface="+mn-ea"/>
                <a:ea typeface="+mn-ea"/>
              </a:rPr>
              <a:t>env.observation_space.n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en-US" altLang="ko-KR" dirty="0" err="1">
                <a:latin typeface="+mn-ea"/>
                <a:ea typeface="+mn-ea"/>
              </a:rPr>
              <a:t>env.action_space.n</a:t>
            </a:r>
            <a:r>
              <a:rPr lang="en-US" altLang="ko-KR" dirty="0">
                <a:latin typeface="+mn-ea"/>
                <a:ea typeface="+mn-ea"/>
              </a:rPr>
              <a:t>])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err="1" smtClean="0">
                <a:latin typeface="+mn-ea"/>
                <a:ea typeface="+mn-ea"/>
              </a:rPr>
              <a:t>num_episodes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= 2000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b="1" dirty="0" smtClean="0">
                <a:latin typeface="+mn-ea"/>
                <a:ea typeface="+mn-ea"/>
              </a:rPr>
              <a:t>for </a:t>
            </a:r>
            <a:r>
              <a:rPr lang="en-US" altLang="ko-KR" dirty="0" err="1">
                <a:latin typeface="+mn-ea"/>
                <a:ea typeface="+mn-ea"/>
              </a:rPr>
              <a:t>i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in </a:t>
            </a:r>
            <a:r>
              <a:rPr lang="en-US" altLang="ko-KR" dirty="0">
                <a:latin typeface="+mn-ea"/>
                <a:ea typeface="+mn-ea"/>
              </a:rPr>
              <a:t>range(</a:t>
            </a:r>
            <a:r>
              <a:rPr lang="en-US" altLang="ko-KR" dirty="0" err="1">
                <a:latin typeface="+mn-ea"/>
                <a:ea typeface="+mn-ea"/>
              </a:rPr>
              <a:t>num_episodes</a:t>
            </a:r>
            <a:r>
              <a:rPr lang="en-US" altLang="ko-KR" dirty="0">
                <a:latin typeface="+mn-ea"/>
                <a:ea typeface="+mn-ea"/>
              </a:rPr>
              <a:t>):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en-US" altLang="ko-KR" dirty="0">
                <a:latin typeface="+mn-ea"/>
                <a:ea typeface="+mn-ea"/>
              </a:rPr>
              <a:t>state = </a:t>
            </a:r>
            <a:r>
              <a:rPr lang="en-US" altLang="ko-KR" dirty="0" err="1">
                <a:latin typeface="+mn-ea"/>
                <a:ea typeface="+mn-ea"/>
              </a:rPr>
              <a:t>env.reset</a:t>
            </a:r>
            <a:r>
              <a:rPr lang="en-US" altLang="ko-KR" dirty="0">
                <a:latin typeface="+mn-ea"/>
                <a:ea typeface="+mn-ea"/>
              </a:rPr>
              <a:t>()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en-US" altLang="ko-KR" dirty="0">
                <a:latin typeface="+mn-ea"/>
                <a:ea typeface="+mn-ea"/>
              </a:rPr>
              <a:t>done = </a:t>
            </a:r>
            <a:r>
              <a:rPr lang="en-US" altLang="ko-KR" b="1" dirty="0">
                <a:latin typeface="+mn-ea"/>
                <a:ea typeface="+mn-ea"/>
              </a:rPr>
              <a:t>False</a:t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</a:t>
            </a:r>
            <a:r>
              <a:rPr lang="en-US" altLang="ko-KR" b="1" dirty="0">
                <a:latin typeface="+mn-ea"/>
                <a:ea typeface="+mn-ea"/>
              </a:rPr>
              <a:t>while not </a:t>
            </a:r>
            <a:r>
              <a:rPr lang="en-US" altLang="ko-KR" dirty="0">
                <a:latin typeface="+mn-ea"/>
                <a:ea typeface="+mn-ea"/>
              </a:rPr>
              <a:t>done: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      action = </a:t>
            </a:r>
            <a:r>
              <a:rPr lang="en-US" altLang="ko-KR" dirty="0" err="1">
                <a:latin typeface="+mn-ea"/>
                <a:ea typeface="+mn-ea"/>
              </a:rPr>
              <a:t>rargmax</a:t>
            </a:r>
            <a:r>
              <a:rPr lang="en-US" altLang="ko-KR" dirty="0">
                <a:latin typeface="+mn-ea"/>
                <a:ea typeface="+mn-ea"/>
              </a:rPr>
              <a:t>(Q[state, </a:t>
            </a:r>
            <a:r>
              <a:rPr lang="en-US" altLang="ko-KR" dirty="0" smtClean="0">
                <a:latin typeface="+mn-ea"/>
                <a:ea typeface="+mn-ea"/>
              </a:rPr>
              <a:t>:])</a:t>
            </a: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    </a:t>
            </a:r>
            <a:r>
              <a:rPr lang="en-US" altLang="ko-KR" dirty="0" err="1">
                <a:latin typeface="+mn-ea"/>
                <a:ea typeface="+mn-ea"/>
              </a:rPr>
              <a:t>new_state</a:t>
            </a:r>
            <a:r>
              <a:rPr lang="en-US" altLang="ko-KR" dirty="0">
                <a:latin typeface="+mn-ea"/>
                <a:ea typeface="+mn-ea"/>
              </a:rPr>
              <a:t>, reward, done, info = </a:t>
            </a:r>
            <a:r>
              <a:rPr lang="en-US" altLang="ko-KR" dirty="0" err="1">
                <a:latin typeface="+mn-ea"/>
                <a:ea typeface="+mn-ea"/>
              </a:rPr>
              <a:t>env.step</a:t>
            </a:r>
            <a:r>
              <a:rPr lang="en-US" altLang="ko-KR" dirty="0">
                <a:latin typeface="+mn-ea"/>
                <a:ea typeface="+mn-ea"/>
              </a:rPr>
              <a:t>(action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    </a:t>
            </a:r>
            <a:r>
              <a:rPr lang="en-US" altLang="ko-KR" dirty="0">
                <a:latin typeface="+mn-ea"/>
                <a:ea typeface="+mn-ea"/>
              </a:rPr>
              <a:t>Q[state, action] =  reward + </a:t>
            </a:r>
            <a:r>
              <a:rPr lang="en-US" altLang="ko-KR" dirty="0" err="1">
                <a:latin typeface="+mn-ea"/>
                <a:ea typeface="+mn-ea"/>
              </a:rPr>
              <a:t>np.max</a:t>
            </a:r>
            <a:r>
              <a:rPr lang="en-US" altLang="ko-KR" dirty="0">
                <a:latin typeface="+mn-ea"/>
                <a:ea typeface="+mn-ea"/>
              </a:rPr>
              <a:t>(Q[</a:t>
            </a:r>
            <a:r>
              <a:rPr lang="en-US" altLang="ko-KR" dirty="0" err="1">
                <a:latin typeface="+mn-ea"/>
                <a:ea typeface="+mn-ea"/>
              </a:rPr>
              <a:t>new_state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en-US" altLang="ko-KR" dirty="0" smtClean="0">
                <a:latin typeface="+mn-ea"/>
                <a:ea typeface="+mn-ea"/>
              </a:rPr>
              <a:t>:])</a:t>
            </a:r>
            <a:r>
              <a:rPr lang="en-US" altLang="ko-KR" dirty="0">
                <a:latin typeface="+mn-ea"/>
                <a:ea typeface="+mn-ea"/>
              </a:rPr>
              <a:t/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 smtClean="0">
                <a:latin typeface="+mn-ea"/>
                <a:ea typeface="+mn-ea"/>
              </a:rPr>
              <a:t>        </a:t>
            </a:r>
            <a:r>
              <a:rPr lang="en-US" altLang="ko-KR" dirty="0">
                <a:latin typeface="+mn-ea"/>
                <a:ea typeface="+mn-ea"/>
              </a:rPr>
              <a:t>state = </a:t>
            </a:r>
            <a:r>
              <a:rPr lang="en-US" altLang="ko-KR" dirty="0" err="1" smtClean="0">
                <a:latin typeface="+mn-ea"/>
                <a:ea typeface="+mn-ea"/>
              </a:rPr>
              <a:t>new_state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60031" y="868364"/>
            <a:ext cx="5004457" cy="2632644"/>
            <a:chOff x="683568" y="1124744"/>
            <a:chExt cx="6696744" cy="3079837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683568" y="1124744"/>
                  <a:ext cx="6696744" cy="3079837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dirty="0" smtClean="0">
                      <a:latin typeface="+mn-ea"/>
                      <a:ea typeface="+mn-ea"/>
                    </a:rPr>
                    <a:t>For each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charset="0"/>
                          <a:ea typeface="+mn-ea"/>
                        </a:rPr>
                        <m:t>𝑎</m:t>
                      </m:r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, initialize table entry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  <a:sym typeface="Wingdings"/>
                    </a:rPr>
                    <a:t> 0</a:t>
                  </a:r>
                </a:p>
                <a:p>
                  <a:r>
                    <a:rPr lang="en-US" altLang="ko-KR" sz="1600" dirty="0" smtClean="0">
                      <a:latin typeface="+mn-ea"/>
                      <a:ea typeface="+mn-ea"/>
                      <a:sym typeface="Wingdings"/>
                    </a:rPr>
                    <a:t>Observe current state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charset="0"/>
                        </a:rPr>
                        <m:t>𝑠</m:t>
                      </m:r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 smtClean="0">
                      <a:latin typeface="+mn-ea"/>
                      <a:ea typeface="+mn-ea"/>
                    </a:rPr>
                    <a:t>Do forever</a:t>
                  </a: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Select an action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charset="0"/>
                        </a:rPr>
                        <m:t>𝑎</m:t>
                      </m:r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and execute it</a:t>
                  </a: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Receive immediate reward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charset="0"/>
                          <a:ea typeface="+mn-ea"/>
                        </a:rPr>
                        <m:t>𝑟</m:t>
                      </m:r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Observe the new state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ko-KR" sz="1600" dirty="0" smtClean="0">
                      <a:latin typeface="+mn-ea"/>
                      <a:ea typeface="+mn-ea"/>
                    </a:rPr>
                    <a:t>   Update the table entry for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6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altLang="ko-KR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a14:m>
                  <a:r>
                    <a:rPr lang="en-US" altLang="ko-KR" sz="1600" dirty="0" smtClean="0">
                      <a:latin typeface="+mn-ea"/>
                      <a:ea typeface="+mn-ea"/>
                    </a:rPr>
                    <a:t> as follows:</a:t>
                  </a:r>
                </a:p>
                <a:p>
                  <a:endParaRPr lang="en-US" altLang="ko-KR" sz="1600" dirty="0">
                    <a:latin typeface="+mn-ea"/>
                    <a:ea typeface="+mn-ea"/>
                  </a:endParaRPr>
                </a:p>
                <a:p>
                  <a:endParaRPr lang="en-US" altLang="ko-KR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ko-KR" sz="1600" dirty="0" smtClean="0">
                      <a:latin typeface="+mn-ea"/>
                      <a:ea typeface="+mn-ea"/>
                    </a:rPr>
                    <a:t>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altLang="ko-KR" sz="1600" b="0" i="1" smtClean="0">
                              <a:latin typeface="Cambria Math" charset="0"/>
                            </a:rPr>
                            <m:t> ←</m:t>
                          </m:r>
                          <m:r>
                            <a:rPr lang="en-US" altLang="ko-KR" sz="1600" i="1">
                              <a:latin typeface="Cambria Math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6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ko-KR" sz="1600" dirty="0" smtClean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3" name="직사각형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1124744"/>
                  <a:ext cx="6696744" cy="307983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08" t="-230" b="-11521"/>
                  </a:stretch>
                </a:blip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2176985" y="3284950"/>
                  <a:ext cx="3672287" cy="452022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ko-KR" altLang="en-US" sz="1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1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1400" i="1">
                            <a:latin typeface="Cambria Math" charset="0"/>
                          </a:rPr>
                          <m:t>=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𝑟</m:t>
                        </m:r>
                        <m:r>
                          <a:rPr lang="en-US" altLang="ko-KR" sz="1400" i="1">
                            <a:latin typeface="Cambria Math" charset="0"/>
                          </a:rPr>
                          <m:t>+ </m:t>
                        </m:r>
                        <m:func>
                          <m:funcPr>
                            <m:ctrlPr>
                              <a:rPr lang="mr-IN" altLang="ko-KR" sz="1400" i="1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mr-IN" altLang="ko-KR" sz="1400" i="1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mr-IN" altLang="ko-KR" sz="1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mr-IN" altLang="ko-KR" sz="1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altLang="ko-KR" sz="1400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4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1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" name="직사각형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985" y="3284950"/>
                  <a:ext cx="3672287" cy="45202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0938" b="-687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4063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368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16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/>
              <a:t>Exploration vs. Exploitation</a:t>
            </a:r>
            <a:endParaRPr kumimoji="1" lang="en-US" altLang="ko-KR" sz="2400" dirty="0" smtClean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Online decision making involves a fundamental choice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ko-KR" sz="2000" b="1" dirty="0"/>
              <a:t>Exploitation</a:t>
            </a:r>
            <a:r>
              <a:rPr lang="en-US" altLang="ko-KR" sz="2000" dirty="0"/>
              <a:t>: make the best decision given current information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ko-KR" sz="2000" b="1" dirty="0"/>
              <a:t>Exploration</a:t>
            </a:r>
            <a:r>
              <a:rPr lang="en-US" altLang="ko-KR" sz="2000" dirty="0"/>
              <a:t>: gather more information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The best long–term strategy may involve </a:t>
            </a:r>
            <a:r>
              <a:rPr lang="en-US" altLang="ko-KR" sz="2000" u="sng" dirty="0"/>
              <a:t>short–term sacrifices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Gather </a:t>
            </a:r>
            <a:r>
              <a:rPr lang="en-US" altLang="ko-KR" sz="2000" u="sng" dirty="0"/>
              <a:t>enough information </a:t>
            </a:r>
            <a:r>
              <a:rPr lang="en-US" altLang="ko-KR" sz="2000" dirty="0"/>
              <a:t>to make the best overall decisions</a:t>
            </a:r>
            <a:endParaRPr lang="ko-KR" altLang="en-US" sz="2000" dirty="0"/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4062106"/>
            <a:ext cx="4589450" cy="26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9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mr-IN" altLang="ko-KR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kumimoji="1" lang="en-US" altLang="ko-KR" sz="2400" dirty="0"/>
                  <a:t>-Greedy</a:t>
                </a:r>
                <a:endParaRPr kumimoji="1" lang="en-US" altLang="ko-KR" sz="2400" dirty="0" smtClean="0"/>
              </a:p>
              <a:p>
                <a:pPr lvl="1"/>
                <a:r>
                  <a:rPr kumimoji="1" lang="en-US" altLang="ko-KR" sz="2000" dirty="0" err="1" smtClean="0"/>
                  <a:t>Epsilone</a:t>
                </a:r>
                <a:r>
                  <a:rPr kumimoji="1" lang="en-US" altLang="ko-KR" sz="2000" dirty="0" smtClean="0"/>
                  <a:t> Greedy</a:t>
                </a:r>
              </a:p>
              <a:p>
                <a:pPr lvl="1"/>
                <a:endParaRPr kumimoji="1" lang="ko-KR" altLang="en-US" sz="20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69771" y="2435287"/>
            <a:ext cx="500445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  <a:ea typeface="+mn-ea"/>
              </a:rPr>
              <a:t>e = </a:t>
            </a:r>
            <a:r>
              <a:rPr lang="en-US" altLang="ko-KR" sz="2400" dirty="0" smtClean="0">
                <a:latin typeface="+mn-ea"/>
                <a:ea typeface="+mn-ea"/>
              </a:rPr>
              <a:t>0.1</a:t>
            </a:r>
          </a:p>
          <a:p>
            <a:endParaRPr lang="en-US" altLang="ko-KR" sz="2400" dirty="0">
              <a:latin typeface="+mn-ea"/>
              <a:ea typeface="+mn-ea"/>
            </a:endParaRPr>
          </a:p>
          <a:p>
            <a:r>
              <a:rPr lang="en-US" altLang="ko-KR" sz="2400" dirty="0" smtClean="0">
                <a:latin typeface="+mn-ea"/>
                <a:ea typeface="+mn-ea"/>
              </a:rPr>
              <a:t>if random(1) </a:t>
            </a:r>
            <a:r>
              <a:rPr lang="en-US" altLang="ko-KR" sz="2400" dirty="0">
                <a:latin typeface="+mn-ea"/>
                <a:ea typeface="+mn-ea"/>
              </a:rPr>
              <a:t>&lt; e: 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smtClean="0">
                <a:latin typeface="+mn-ea"/>
                <a:ea typeface="+mn-ea"/>
              </a:rPr>
              <a:t>action chosen </a:t>
            </a:r>
            <a:r>
              <a:rPr lang="en-US" altLang="ko-KR" sz="2400" dirty="0">
                <a:latin typeface="+mn-ea"/>
              </a:rPr>
              <a:t>randomly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 smtClean="0">
                <a:latin typeface="+mn-ea"/>
                <a:ea typeface="+mn-ea"/>
              </a:rPr>
              <a:t>else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</a:t>
            </a:r>
            <a:r>
              <a:rPr lang="en-US" altLang="ko-KR" sz="2400" dirty="0" smtClean="0">
                <a:latin typeface="+mn-ea"/>
                <a:ea typeface="+mn-ea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73936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sz="2400" dirty="0">
                    <a:ea typeface="Cambria Math" charset="0"/>
                    <a:cs typeface="Cambria Math" charset="0"/>
                  </a:rPr>
                  <a:t>Decaying </a:t>
                </a:r>
                <a14:m>
                  <m:oMath xmlns:m="http://schemas.openxmlformats.org/officeDocument/2006/math">
                    <m:r>
                      <a:rPr kumimoji="1" lang="mr-IN" altLang="ko-KR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kumimoji="1" lang="en-US" altLang="ko-KR" sz="2400" dirty="0"/>
                  <a:t>-</a:t>
                </a:r>
                <a:r>
                  <a:rPr kumimoji="1" lang="en-US" altLang="ko-KR" sz="2400" dirty="0" smtClean="0"/>
                  <a:t>Greedy</a:t>
                </a:r>
                <a:endParaRPr kumimoji="1" lang="en-US" altLang="ko-KR" sz="2400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00705" y="2224773"/>
            <a:ext cx="5742589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  <a:ea typeface="+mn-ea"/>
              </a:rPr>
              <a:t>for </a:t>
            </a:r>
            <a:r>
              <a:rPr lang="en-US" altLang="ko-KR" sz="2400" dirty="0" err="1">
                <a:latin typeface="+mn-ea"/>
                <a:ea typeface="+mn-ea"/>
              </a:rPr>
              <a:t>i</a:t>
            </a:r>
            <a:r>
              <a:rPr lang="en-US" altLang="ko-KR" sz="2400" dirty="0">
                <a:latin typeface="+mn-ea"/>
                <a:ea typeface="+mn-ea"/>
              </a:rPr>
              <a:t> in </a:t>
            </a:r>
            <a:r>
              <a:rPr lang="en-US" altLang="ko-KR" sz="2400" dirty="0" smtClean="0">
                <a:latin typeface="+mn-ea"/>
                <a:ea typeface="+mn-ea"/>
              </a:rPr>
              <a:t>range(1000):</a:t>
            </a:r>
            <a:endParaRPr lang="en-US" altLang="ko-KR" sz="2400" dirty="0">
              <a:latin typeface="+mn-ea"/>
              <a:ea typeface="+mn-ea"/>
            </a:endParaRPr>
          </a:p>
          <a:p>
            <a:pPr lvl="1"/>
            <a:r>
              <a:rPr lang="en-US" altLang="ko-KR" sz="2400" dirty="0" smtClean="0">
                <a:latin typeface="+mn-ea"/>
                <a:ea typeface="+mn-ea"/>
              </a:rPr>
              <a:t>e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smtClean="0">
                <a:latin typeface="+mn-ea"/>
                <a:ea typeface="+mn-ea"/>
              </a:rPr>
              <a:t>0.1 / (</a:t>
            </a:r>
            <a:r>
              <a:rPr lang="en-US" altLang="ko-KR" sz="2400" dirty="0" err="1" smtClean="0">
                <a:latin typeface="+mn-ea"/>
                <a:ea typeface="+mn-ea"/>
              </a:rPr>
              <a:t>i</a:t>
            </a:r>
            <a:r>
              <a:rPr lang="en-US" altLang="ko-KR" sz="2400" dirty="0" smtClean="0">
                <a:latin typeface="+mn-ea"/>
                <a:ea typeface="+mn-ea"/>
              </a:rPr>
              <a:t> + 1)</a:t>
            </a:r>
          </a:p>
          <a:p>
            <a:pPr lvl="1"/>
            <a:endParaRPr lang="en-US" altLang="ko-KR" sz="2400" dirty="0">
              <a:latin typeface="+mn-ea"/>
              <a:ea typeface="+mn-ea"/>
            </a:endParaRPr>
          </a:p>
          <a:p>
            <a:pPr lvl="1"/>
            <a:r>
              <a:rPr lang="en-US" altLang="ko-KR" sz="2400" dirty="0" smtClean="0">
                <a:latin typeface="+mn-ea"/>
                <a:ea typeface="+mn-ea"/>
              </a:rPr>
              <a:t>if random(1) </a:t>
            </a:r>
            <a:r>
              <a:rPr lang="en-US" altLang="ko-KR" sz="2400" dirty="0">
                <a:latin typeface="+mn-ea"/>
                <a:ea typeface="+mn-ea"/>
              </a:rPr>
              <a:t>&lt; e: </a:t>
            </a:r>
            <a:endParaRPr lang="en-US" altLang="ko-KR" sz="2400" dirty="0" smtClean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</a:t>
            </a:r>
            <a:r>
              <a:rPr lang="en-US" altLang="ko-KR" sz="2400" dirty="0">
                <a:latin typeface="+mn-ea"/>
              </a:rPr>
              <a:t> a = action chosen randomly</a:t>
            </a:r>
            <a:endParaRPr lang="en-US" altLang="ko-KR" sz="2400" dirty="0" smtClean="0">
              <a:latin typeface="+mn-ea"/>
              <a:ea typeface="+mn-ea"/>
            </a:endParaRPr>
          </a:p>
          <a:p>
            <a:pPr lvl="1"/>
            <a:r>
              <a:rPr lang="en-US" altLang="ko-KR" sz="2400" dirty="0" smtClean="0">
                <a:latin typeface="+mn-ea"/>
                <a:ea typeface="+mn-ea"/>
              </a:rPr>
              <a:t>else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endParaRPr lang="en-US" altLang="ko-KR" sz="2400" dirty="0" smtClean="0">
              <a:latin typeface="+mn-ea"/>
              <a:ea typeface="+mn-ea"/>
            </a:endParaRPr>
          </a:p>
          <a:p>
            <a:pPr lvl="1"/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</a:t>
            </a:r>
            <a:r>
              <a:rPr lang="en-US" altLang="ko-KR" sz="2400" dirty="0" smtClean="0">
                <a:latin typeface="+mn-ea"/>
                <a:ea typeface="+mn-ea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51349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Random Noise</a:t>
            </a:r>
            <a:endParaRPr kumimoji="1"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00705" y="1700808"/>
            <a:ext cx="574258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  <a:ea typeface="+mn-ea"/>
              </a:rPr>
              <a:t>a 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a) + </a:t>
            </a:r>
            <a:r>
              <a:rPr lang="en-US" altLang="ko-KR" sz="2400" dirty="0" err="1">
                <a:latin typeface="+mn-ea"/>
                <a:ea typeface="+mn-ea"/>
              </a:rPr>
              <a:t>random_values</a:t>
            </a:r>
            <a:r>
              <a:rPr lang="en-US" altLang="ko-KR" sz="2400" dirty="0">
                <a:latin typeface="+mn-ea"/>
                <a:ea typeface="+mn-ea"/>
              </a:rPr>
              <a:t>) 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595050" y="2276872"/>
            <a:ext cx="5953897" cy="1384995"/>
            <a:chOff x="1595050" y="3707740"/>
            <a:chExt cx="5953897" cy="1384995"/>
          </a:xfrm>
        </p:grpSpPr>
        <p:sp>
          <p:nvSpPr>
            <p:cNvPr id="7" name="직사각형 6"/>
            <p:cNvSpPr/>
            <p:nvPr/>
          </p:nvSpPr>
          <p:spPr>
            <a:xfrm>
              <a:off x="1595050" y="4077072"/>
              <a:ext cx="595389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mr-IN" altLang="ko-KR" sz="2000" dirty="0" err="1">
                  <a:latin typeface="+mn-lt"/>
                  <a:ea typeface="+mn-ea"/>
                </a:rPr>
                <a:t>a</a:t>
              </a:r>
              <a:r>
                <a:rPr lang="mr-IN" altLang="ko-KR" sz="2000" dirty="0">
                  <a:latin typeface="+mn-lt"/>
                  <a:ea typeface="+mn-ea"/>
                </a:rPr>
                <a:t> = </a:t>
              </a:r>
              <a:r>
                <a:rPr lang="mr-IN" altLang="ko-KR" sz="2000" dirty="0" err="1">
                  <a:latin typeface="+mn-lt"/>
                  <a:ea typeface="+mn-ea"/>
                </a:rPr>
                <a:t>argmax</a:t>
              </a:r>
              <a:r>
                <a:rPr lang="mr-IN" altLang="ko-KR" sz="2000" dirty="0">
                  <a:latin typeface="+mn-lt"/>
                  <a:ea typeface="+mn-ea"/>
                </a:rPr>
                <a:t>([0.5 0.6 0.3 </a:t>
              </a:r>
              <a:r>
                <a:rPr lang="mr-IN" altLang="ko-KR" sz="2000" dirty="0" smtClean="0">
                  <a:latin typeface="+mn-lt"/>
                  <a:ea typeface="+mn-ea"/>
                </a:rPr>
                <a:t>0.2]+[</a:t>
              </a:r>
              <a:r>
                <a:rPr lang="mr-IN" altLang="ko-KR" sz="2000" dirty="0">
                  <a:latin typeface="+mn-lt"/>
                  <a:ea typeface="+mn-ea"/>
                </a:rPr>
                <a:t>0.1 0.2 0.7 </a:t>
              </a:r>
              <a:r>
                <a:rPr lang="mr-IN" altLang="ko-KR" sz="2000" dirty="0" smtClean="0">
                  <a:latin typeface="+mn-lt"/>
                  <a:ea typeface="+mn-ea"/>
                </a:rPr>
                <a:t>0.3])</a:t>
              </a:r>
              <a:r>
                <a:rPr lang="en-US" altLang="ko-KR" sz="2000" dirty="0">
                  <a:latin typeface="+mn-lt"/>
                  <a:ea typeface="+mn-ea"/>
                </a:rPr>
                <a:t/>
              </a:r>
              <a:br>
                <a:rPr lang="en-US" altLang="ko-KR" sz="2000" dirty="0">
                  <a:latin typeface="+mn-lt"/>
                  <a:ea typeface="+mn-ea"/>
                </a:rPr>
              </a:br>
              <a:r>
                <a:rPr lang="en-US" altLang="ko-KR" sz="2000" dirty="0" smtClean="0">
                  <a:latin typeface="+mn-lt"/>
                  <a:ea typeface="+mn-ea"/>
                </a:rPr>
                <a:t>   </a:t>
              </a:r>
              <a:r>
                <a:rPr lang="mr-IN" altLang="ko-KR" sz="2000" dirty="0">
                  <a:latin typeface="+mn-lt"/>
                </a:rPr>
                <a:t>= </a:t>
              </a:r>
              <a:r>
                <a:rPr lang="mr-IN" altLang="ko-KR" sz="2000" dirty="0" err="1">
                  <a:latin typeface="+mn-lt"/>
                </a:rPr>
                <a:t>argmax</a:t>
              </a:r>
              <a:r>
                <a:rPr lang="mr-IN" altLang="ko-KR" sz="2000" dirty="0">
                  <a:latin typeface="+mn-lt"/>
                </a:rPr>
                <a:t>([</a:t>
              </a:r>
              <a:r>
                <a:rPr lang="mr-IN" altLang="ko-KR" sz="2000" dirty="0" smtClean="0">
                  <a:latin typeface="+mn-lt"/>
                </a:rPr>
                <a:t>0.</a:t>
              </a:r>
              <a:r>
                <a:rPr lang="en-US" altLang="ko-KR" sz="2000" dirty="0" smtClean="0">
                  <a:latin typeface="+mn-lt"/>
                </a:rPr>
                <a:t>6</a:t>
              </a:r>
              <a:r>
                <a:rPr lang="mr-IN" altLang="ko-KR" sz="2000" dirty="0" smtClean="0">
                  <a:latin typeface="+mn-lt"/>
                </a:rPr>
                <a:t> 0.</a:t>
              </a:r>
              <a:r>
                <a:rPr lang="en-US" altLang="ko-KR" sz="2000" dirty="0" smtClean="0">
                  <a:latin typeface="+mn-lt"/>
                </a:rPr>
                <a:t>8</a:t>
              </a:r>
              <a:r>
                <a:rPr lang="mr-IN" altLang="ko-KR" sz="2000" dirty="0" smtClean="0">
                  <a:latin typeface="+mn-lt"/>
                </a:rPr>
                <a:t> </a:t>
              </a:r>
              <a:r>
                <a:rPr lang="en-US" altLang="ko-KR" sz="2000" dirty="0" smtClean="0">
                  <a:latin typeface="+mn-lt"/>
                </a:rPr>
                <a:t>1</a:t>
              </a:r>
              <a:r>
                <a:rPr lang="mr-IN" altLang="ko-KR" sz="2000" dirty="0" smtClean="0">
                  <a:latin typeface="+mn-lt"/>
                </a:rPr>
                <a:t>.</a:t>
              </a:r>
              <a:r>
                <a:rPr lang="en-US" altLang="ko-KR" sz="2000" dirty="0" smtClean="0">
                  <a:latin typeface="+mn-lt"/>
                </a:rPr>
                <a:t>0</a:t>
              </a:r>
              <a:r>
                <a:rPr lang="mr-IN" altLang="ko-KR" sz="2000" dirty="0" smtClean="0">
                  <a:latin typeface="+mn-lt"/>
                </a:rPr>
                <a:t> 0.</a:t>
              </a:r>
              <a:r>
                <a:rPr lang="en-US" altLang="ko-KR" sz="2000" dirty="0" smtClean="0">
                  <a:latin typeface="+mn-lt"/>
                </a:rPr>
                <a:t>5</a:t>
              </a:r>
              <a:r>
                <a:rPr lang="mr-IN" altLang="ko-KR" sz="2000" dirty="0" smtClean="0">
                  <a:latin typeface="+mn-lt"/>
                </a:rPr>
                <a:t>]</a:t>
              </a:r>
              <a:r>
                <a:rPr lang="en-US" altLang="ko-KR" sz="2000" dirty="0" smtClean="0">
                  <a:latin typeface="+mn-lt"/>
                </a:rPr>
                <a:t>)</a:t>
              </a:r>
              <a:br>
                <a:rPr lang="en-US" altLang="ko-KR" sz="2000" dirty="0" smtClean="0">
                  <a:latin typeface="+mn-lt"/>
                </a:rPr>
              </a:br>
              <a:r>
                <a:rPr lang="en-US" altLang="ko-KR" sz="2000" dirty="0" smtClean="0">
                  <a:latin typeface="+mn-lt"/>
                </a:rPr>
                <a:t>   = 2</a:t>
              </a:r>
              <a:endParaRPr lang="ko-KR" altLang="en-US" sz="2000" dirty="0">
                <a:latin typeface="+mn-lt"/>
                <a:ea typeface="+mn-ea"/>
              </a:endParaRPr>
            </a:p>
          </p:txBody>
        </p:sp>
        <p:sp>
          <p:nvSpPr>
            <p:cNvPr id="8" name="텍스트 상자 6"/>
            <p:cNvSpPr txBox="1"/>
            <p:nvPr/>
          </p:nvSpPr>
          <p:spPr>
            <a:xfrm>
              <a:off x="1595050" y="3707740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>
                  <a:latin typeface="+mn-ea"/>
                  <a:ea typeface="+mn-ea"/>
                </a:rPr>
                <a:t>[Example]</a:t>
              </a:r>
              <a:endParaRPr kumimoji="1"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 bwMode="auto">
          <a:xfrm>
            <a:off x="427723" y="4005064"/>
            <a:ext cx="8229600" cy="56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한컴 솔잎 M" pitchFamily="18" charset="-127"/>
                <a:ea typeface="한컴 솔잎 M" pitchFamily="18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400" dirty="0" smtClean="0">
                <a:ea typeface="Cambria Math" charset="0"/>
                <a:cs typeface="Cambria Math" charset="0"/>
              </a:rPr>
              <a:t>Decaying </a:t>
            </a:r>
            <a:r>
              <a:rPr kumimoji="1" lang="en-US" altLang="ko-KR" sz="2400" dirty="0" smtClean="0">
                <a:ea typeface="Cambria Math" charset="0"/>
                <a:cs typeface="Cambria Math" charset="0"/>
              </a:rPr>
              <a:t>Random Noise</a:t>
            </a:r>
            <a:endParaRPr kumimoji="1" lang="ko-KR" altLang="en-US" sz="2400" dirty="0"/>
          </a:p>
        </p:txBody>
      </p:sp>
      <p:sp>
        <p:nvSpPr>
          <p:cNvPr id="10" name="직사각형 9"/>
          <p:cNvSpPr/>
          <p:nvPr/>
        </p:nvSpPr>
        <p:spPr>
          <a:xfrm>
            <a:off x="1202372" y="4797152"/>
            <a:ext cx="669674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+mn-ea"/>
              </a:rPr>
              <a:t>for </a:t>
            </a:r>
            <a:r>
              <a:rPr lang="en-US" altLang="ko-KR" sz="2400" dirty="0" err="1">
                <a:latin typeface="+mn-ea"/>
              </a:rPr>
              <a:t>i</a:t>
            </a:r>
            <a:r>
              <a:rPr lang="en-US" altLang="ko-KR" sz="2400" dirty="0">
                <a:latin typeface="+mn-ea"/>
              </a:rPr>
              <a:t> in range(1000):</a:t>
            </a:r>
            <a:endParaRPr lang="en-US" altLang="ko-KR" sz="2400" dirty="0" smtClean="0">
              <a:latin typeface="+mn-ea"/>
              <a:ea typeface="+mn-ea"/>
            </a:endParaRPr>
          </a:p>
          <a:p>
            <a:r>
              <a:rPr lang="en-US" altLang="ko-KR" sz="2400" dirty="0" smtClean="0">
                <a:latin typeface="+mn-ea"/>
                <a:ea typeface="+mn-ea"/>
              </a:rPr>
              <a:t>    a </a:t>
            </a:r>
            <a:r>
              <a:rPr lang="en-US" altLang="ko-KR" sz="2400" dirty="0">
                <a:latin typeface="+mn-ea"/>
                <a:ea typeface="+mn-ea"/>
              </a:rPr>
              <a:t>= </a:t>
            </a:r>
            <a:r>
              <a:rPr lang="en-US" altLang="ko-KR" sz="2400" dirty="0" err="1">
                <a:latin typeface="+mn-ea"/>
                <a:ea typeface="+mn-ea"/>
              </a:rPr>
              <a:t>argmax</a:t>
            </a:r>
            <a:r>
              <a:rPr lang="en-US" altLang="ko-KR" sz="2400" dirty="0">
                <a:latin typeface="+mn-ea"/>
                <a:ea typeface="+mn-ea"/>
              </a:rPr>
              <a:t>(Q(s, a) + </a:t>
            </a:r>
            <a:r>
              <a:rPr lang="en-US" altLang="ko-KR" sz="2400" dirty="0" err="1" smtClean="0">
                <a:latin typeface="+mn-ea"/>
                <a:ea typeface="+mn-ea"/>
              </a:rPr>
              <a:t>random_values</a:t>
            </a:r>
            <a:r>
              <a:rPr lang="en-US" altLang="ko-KR" sz="2400" dirty="0" smtClean="0">
                <a:latin typeface="+mn-ea"/>
                <a:ea typeface="+mn-ea"/>
              </a:rPr>
              <a:t>/(i+1) </a:t>
            </a:r>
          </a:p>
        </p:txBody>
      </p:sp>
    </p:spTree>
    <p:extLst>
      <p:ext uri="{BB962C8B-B14F-4D97-AF65-F5344CB8AC3E}">
        <p14:creationId xmlns:p14="http://schemas.microsoft.com/office/powerpoint/2010/main" val="1431563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Discounted Future Reward</a:t>
            </a:r>
            <a:endParaRPr kumimoji="1"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16832"/>
            <a:ext cx="61341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수학적 모델링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수학적 개념과 언어를 사용하는 시스템과 유사한 강화학습 모델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.g. V=IR, F=ma, </a:t>
            </a:r>
            <a:r>
              <a:rPr kumimoji="1" lang="mr-IN" altLang="ko-KR" dirty="0" smtClean="0"/>
              <a:t>…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743436"/>
            <a:ext cx="3457377" cy="41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73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/>
              <a:t>Future Reward</a:t>
            </a:r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r>
              <a:rPr kumimoji="1" lang="en-US" altLang="ko-KR" sz="2400" dirty="0"/>
              <a:t>Discounted Future </a:t>
            </a:r>
            <a:r>
              <a:rPr kumimoji="1" lang="en-US" altLang="ko-KR" sz="2400" dirty="0" smtClean="0"/>
              <a:t>Reward</a:t>
            </a:r>
            <a:endParaRPr kumimoji="1"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1331640" y="1628800"/>
                <a:ext cx="41176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628800"/>
                <a:ext cx="4117602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1279472" y="2210102"/>
                <a:ext cx="58848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472" y="2210102"/>
                <a:ext cx="588481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1460106" y="4204245"/>
                <a:ext cx="7046737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8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…+</m:t>
                    </m:r>
                    <m:sSup>
                      <m:sSup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γ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ko-KR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/>
                </a:r>
                <a:br>
                  <a:rPr lang="en-US" altLang="ko-KR" sz="2800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0" smtClean="0">
                          <a:latin typeface="Cambria Math" charset="0"/>
                        </a:rPr>
                        <m:t>      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ko-KR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ko-KR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γ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ko-KR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</m:e>
                        <m:sup>
                          <m: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+3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…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altLang="ko-KR" sz="2800" dirty="0" smtClean="0"/>
              </a:p>
              <a:p>
                <a:r>
                  <a:rPr lang="en-US" altLang="ko-KR" sz="28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latin typeface="Cambria Math" charset="0"/>
                      </a:rPr>
                      <m:t> </m:t>
                    </m:r>
                    <m:r>
                      <a:rPr lang="en-US" altLang="ko-KR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…))</m:t>
                    </m:r>
                  </m:oMath>
                </a14:m>
                <a:endParaRPr lang="en-US" altLang="ko-KR" sz="2800" dirty="0" smtClean="0"/>
              </a:p>
              <a:p>
                <a:r>
                  <a:rPr lang="ko-KR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sz="2800" b="0" i="1" smtClean="0">
                        <a:latin typeface="Cambria Math" charset="0"/>
                      </a:rPr>
                      <m:t>   </m:t>
                    </m:r>
                    <m:r>
                      <a:rPr lang="en-US" altLang="ko-KR" sz="2800">
                        <a:latin typeface="Cambria Math" charset="0"/>
                      </a:rPr>
                      <m:t> </m:t>
                    </m:r>
                    <m:r>
                      <a:rPr lang="en-US" altLang="ko-KR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ko-KR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106" y="4204245"/>
                <a:ext cx="7046737" cy="18158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/>
              <p:cNvSpPr/>
              <p:nvPr/>
            </p:nvSpPr>
            <p:spPr>
              <a:xfrm>
                <a:off x="962137" y="2783012"/>
                <a:ext cx="55111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altLang="ko-KR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charset="0"/>
                          </a:rPr>
                          <m:t>+2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800" i="1">
                            <a:latin typeface="Cambria Math" charset="0"/>
                          </a:rPr>
                          <m:t>+3</m:t>
                        </m:r>
                      </m:sub>
                    </m:sSub>
                    <m:r>
                      <a:rPr lang="en-US" altLang="ko-KR" sz="28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ko-KR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37" y="2783012"/>
                <a:ext cx="551118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032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텍스트 상자 5"/>
              <p:cNvSpPr txBox="1"/>
              <p:nvPr/>
            </p:nvSpPr>
            <p:spPr>
              <a:xfrm>
                <a:off x="2205297" y="1484784"/>
                <a:ext cx="4670959" cy="6803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ko-KR" altLang="en-US" sz="28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+ </m:t>
                      </m:r>
                      <m:r>
                        <a:rPr kumimoji="1"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func>
                        <m:funcPr>
                          <m:ctrlPr>
                            <a:rPr kumimoji="1" lang="mr-IN" altLang="ko-KR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ko-KR" sz="28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kumimoji="1" lang="mr-IN" altLang="ko-KR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8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</m:acc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28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ko-KR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>
          <p:sp>
            <p:nvSpPr>
              <p:cNvPr id="5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297" y="1484784"/>
                <a:ext cx="4670959" cy="6803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텍스트 상자 6"/>
          <p:cNvSpPr txBox="1"/>
          <p:nvPr/>
        </p:nvSpPr>
        <p:spPr>
          <a:xfrm>
            <a:off x="4102849" y="1062729"/>
            <a:ext cx="4900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Machine Learning, T. Mitchell, McGraw Hill, 1997</a:t>
            </a:r>
            <a:endParaRPr kumimoji="1"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8070775" y="2420888"/>
                <a:ext cx="995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=0.9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5" y="2420888"/>
                <a:ext cx="99559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/>
          <p:cNvGrpSpPr/>
          <p:nvPr/>
        </p:nvGrpSpPr>
        <p:grpSpPr>
          <a:xfrm>
            <a:off x="2915816" y="2810141"/>
            <a:ext cx="6123117" cy="3632906"/>
            <a:chOff x="1691680" y="2810141"/>
            <a:chExt cx="6123117" cy="36329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2810141"/>
              <a:ext cx="6123117" cy="3632906"/>
            </a:xfrm>
            <a:prstGeom prst="rect">
              <a:avLst/>
            </a:prstGeom>
          </p:spPr>
        </p:pic>
        <p:sp>
          <p:nvSpPr>
            <p:cNvPr id="10" name="텍스트 상자 10"/>
            <p:cNvSpPr txBox="1"/>
            <p:nvPr/>
          </p:nvSpPr>
          <p:spPr>
            <a:xfrm>
              <a:off x="5247836" y="5118404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mtClean="0"/>
                <a:t>0.9</a:t>
              </a:r>
              <a:endParaRPr kumimoji="1" lang="ko-KR" altLang="en-US" dirty="0"/>
            </a:p>
          </p:txBody>
        </p:sp>
        <p:sp>
          <p:nvSpPr>
            <p:cNvPr id="11" name="텍스트 상자 11"/>
            <p:cNvSpPr txBox="1"/>
            <p:nvPr/>
          </p:nvSpPr>
          <p:spPr>
            <a:xfrm>
              <a:off x="4217803" y="5733256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mtClean="0"/>
                <a:t>0.9</a:t>
              </a:r>
              <a:endParaRPr kumimoji="1" lang="ko-KR" altLang="en-US" dirty="0"/>
            </a:p>
          </p:txBody>
        </p:sp>
        <p:sp>
          <p:nvSpPr>
            <p:cNvPr id="12" name="텍스트 상자 12"/>
            <p:cNvSpPr txBox="1"/>
            <p:nvPr/>
          </p:nvSpPr>
          <p:spPr>
            <a:xfrm>
              <a:off x="3661927" y="5125962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mtClean="0"/>
                <a:t>0.81</a:t>
              </a:r>
              <a:endParaRPr kumimoji="1" lang="ko-KR" altLang="en-US" dirty="0"/>
            </a:p>
          </p:txBody>
        </p:sp>
        <p:sp>
          <p:nvSpPr>
            <p:cNvPr id="13" name="텍스트 상자 13"/>
            <p:cNvSpPr txBox="1"/>
            <p:nvPr/>
          </p:nvSpPr>
          <p:spPr>
            <a:xfrm>
              <a:off x="4717748" y="4839664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/>
                <a:t>0.729</a:t>
              </a:r>
              <a:endParaRPr kumimoji="1" lang="ko-KR" altLang="en-US" dirty="0"/>
            </a:p>
          </p:txBody>
        </p:sp>
      </p:grpSp>
      <p:sp>
        <p:nvSpPr>
          <p:cNvPr id="14" name="텍스트 상자 15"/>
          <p:cNvSpPr txBox="1"/>
          <p:nvPr/>
        </p:nvSpPr>
        <p:spPr>
          <a:xfrm>
            <a:off x="126821" y="3717032"/>
            <a:ext cx="2611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0.9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0.9</a:t>
            </a:r>
            <a:r>
              <a:rPr kumimoji="1" lang="ko-KR" altLang="en-US" dirty="0" smtClean="0"/>
              <a:t> * </a:t>
            </a:r>
            <a:r>
              <a:rPr kumimoji="1" lang="en-US" altLang="ko-KR" dirty="0" smtClean="0"/>
              <a:t>1</a:t>
            </a:r>
          </a:p>
          <a:p>
            <a:r>
              <a:rPr lang="en-US" altLang="ko-KR" dirty="0" smtClean="0"/>
              <a:t>0.81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 </a:t>
            </a:r>
            <a:r>
              <a:rPr lang="en-US" altLang="ko-KR" dirty="0" smtClean="0"/>
              <a:t>+</a:t>
            </a:r>
            <a:r>
              <a:rPr lang="ko-KR" altLang="en-US" dirty="0" smtClean="0"/>
              <a:t> </a:t>
            </a:r>
            <a:r>
              <a:rPr lang="en-US" altLang="ko-KR" dirty="0" smtClean="0"/>
              <a:t>0.9</a:t>
            </a:r>
            <a:r>
              <a:rPr lang="ko-KR" altLang="en-US" dirty="0" smtClean="0"/>
              <a:t> * </a:t>
            </a:r>
            <a:r>
              <a:rPr lang="en-US" altLang="ko-KR" dirty="0" smtClean="0"/>
              <a:t>0.9</a:t>
            </a:r>
            <a:endParaRPr kumimoji="1" lang="en-US" altLang="ko-KR" dirty="0" smtClean="0"/>
          </a:p>
          <a:p>
            <a:r>
              <a:rPr kumimoji="1" lang="en-US" altLang="ko-KR" dirty="0" smtClean="0"/>
              <a:t>0.729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0.9</a:t>
            </a:r>
            <a:r>
              <a:rPr kumimoji="1" lang="ko-KR" altLang="en-US" dirty="0" smtClean="0"/>
              <a:t> * </a:t>
            </a:r>
            <a:r>
              <a:rPr kumimoji="1" lang="en-US" altLang="ko-KR" dirty="0" smtClean="0"/>
              <a:t>0.81</a:t>
            </a:r>
          </a:p>
        </p:txBody>
      </p:sp>
    </p:spTree>
    <p:extLst>
      <p:ext uri="{BB962C8B-B14F-4D97-AF65-F5344CB8AC3E}">
        <p14:creationId xmlns:p14="http://schemas.microsoft.com/office/powerpoint/2010/main" val="1862054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Test</a:t>
            </a:r>
            <a:endParaRPr kumimoji="1" lang="en-US" altLang="ko-KR" sz="2400" dirty="0" smtClean="0"/>
          </a:p>
          <a:p>
            <a:pPr lvl="1"/>
            <a:r>
              <a:rPr kumimoji="1" lang="en-US" altLang="ko-KR" sz="2000" dirty="0" smtClean="0"/>
              <a:t>URL: </a:t>
            </a:r>
            <a:r>
              <a:rPr lang="en-US" altLang="ko-KR" sz="2000" dirty="0">
                <a:hlinkClick r:id="rId2"/>
              </a:rPr>
              <a:t>http://computingkoreanlab.com/app/jAI/jQLearning/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3131"/>
            <a:ext cx="9144000" cy="36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27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with Q-Table</a:t>
            </a:r>
          </a:p>
          <a:p>
            <a:pPr lvl="1"/>
            <a:r>
              <a:rPr kumimoji="1" lang="en-US" altLang="ko-KR" sz="2000" dirty="0" smtClean="0"/>
              <a:t>Code URLs: </a:t>
            </a:r>
          </a:p>
          <a:p>
            <a:pPr lvl="1"/>
            <a:endParaRPr kumimoji="1" lang="en-US" altLang="ko-KR" sz="2000" dirty="0" smtClean="0"/>
          </a:p>
          <a:p>
            <a:pPr lvl="1"/>
            <a:r>
              <a:rPr kumimoji="1" lang="en-US" altLang="ko-KR" sz="2000" i="1" dirty="0" smtClean="0"/>
              <a:t>Q-</a:t>
            </a:r>
            <a:r>
              <a:rPr kumimoji="1" lang="en-US" altLang="ko-KR" sz="2000" i="1" dirty="0" err="1" smtClean="0"/>
              <a:t>table_with_FrozenLake.ipynb</a:t>
            </a:r>
            <a:endParaRPr kumimoji="1" lang="en-US" altLang="ko-KR" sz="2000" dirty="0">
              <a:solidFill>
                <a:srgbClr val="0070C0"/>
              </a:solidFill>
            </a:endParaRPr>
          </a:p>
          <a:p>
            <a:pPr lvl="1"/>
            <a:r>
              <a:rPr kumimoji="1" lang="en-US" altLang="ko-KR" sz="2000" dirty="0" smtClean="0">
                <a:solidFill>
                  <a:srgbClr val="002060"/>
                </a:solidFill>
              </a:rPr>
              <a:t>Version 1</a:t>
            </a:r>
          </a:p>
          <a:p>
            <a:pPr lvl="1"/>
            <a:r>
              <a:rPr kumimoji="1" lang="en-US" altLang="ko-KR" sz="2000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kumimoji="1" lang="en-US" altLang="ko-KR" sz="2000" dirty="0">
                <a:solidFill>
                  <a:srgbClr val="0070C0"/>
                </a:solidFill>
                <a:hlinkClick r:id="rId2"/>
              </a:rPr>
              <a:t>://</a:t>
            </a:r>
            <a:r>
              <a:rPr kumimoji="1" lang="en-US" altLang="ko-KR" sz="2000" dirty="0" smtClean="0">
                <a:solidFill>
                  <a:srgbClr val="0070C0"/>
                </a:solidFill>
                <a:hlinkClick r:id="rId2"/>
              </a:rPr>
              <a:t>drive.google.com/open?id=1VFKkOOdbHhIdM5-iWb22drQQly6Szi4Z</a:t>
            </a:r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ko-KR" sz="2000" i="1" dirty="0" err="1"/>
              <a:t>epsilonDecay_Q-table_with_FrozenLake.ipynb</a:t>
            </a:r>
            <a:endParaRPr kumimoji="1" lang="en-US" altLang="ko-KR" sz="2000" i="1" dirty="0"/>
          </a:p>
          <a:p>
            <a:pPr lvl="1"/>
            <a:r>
              <a:rPr kumimoji="1" lang="en-US" altLang="ko-KR" sz="2000" dirty="0" smtClean="0">
                <a:solidFill>
                  <a:srgbClr val="002060"/>
                </a:solidFill>
              </a:rPr>
              <a:t>Version 2</a:t>
            </a:r>
          </a:p>
          <a:p>
            <a:pPr lvl="1"/>
            <a:r>
              <a:rPr kumimoji="1" lang="en-US" altLang="ko-KR" sz="2000" dirty="0">
                <a:solidFill>
                  <a:srgbClr val="0070C0"/>
                </a:solidFill>
                <a:hlinkClick r:id="rId3"/>
              </a:rPr>
              <a:t>https://</a:t>
            </a:r>
            <a:r>
              <a:rPr kumimoji="1" lang="en-US" altLang="ko-KR" sz="2000" dirty="0" smtClean="0">
                <a:solidFill>
                  <a:srgbClr val="0070C0"/>
                </a:solidFill>
                <a:hlinkClick r:id="rId3"/>
              </a:rPr>
              <a:t>drive.google.com/open?id=1f0dS5bus_1-I4Ghd8yzqBSWoLKIfe7SB</a:t>
            </a:r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endParaRPr kumimoji="1" lang="en-US" altLang="ko-KR" sz="2000" dirty="0" smtClean="0">
              <a:solidFill>
                <a:srgbClr val="0070C0"/>
              </a:solidFill>
            </a:endParaRPr>
          </a:p>
          <a:p>
            <a:pPr lvl="1"/>
            <a:endParaRPr kumimoji="1" lang="en-US" altLang="ko-KR" sz="2000" dirty="0" smtClean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821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Q-Learning with Q-Table</a:t>
            </a:r>
          </a:p>
          <a:p>
            <a:pPr lvl="1"/>
            <a:r>
              <a:rPr kumimoji="1" lang="ko-KR" altLang="en-US" sz="1600" dirty="0" smtClean="0"/>
              <a:t>학습 결과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endParaRPr kumimoji="1"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396" y="1581032"/>
            <a:ext cx="3701207" cy="52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0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>DQN (Deep Q-Network)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513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</a:t>
            </a:r>
            <a:r>
              <a:rPr kumimoji="1" lang="en-US" altLang="ko-KR" dirty="0" smtClean="0"/>
              <a:t>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딥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 네트워크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교재 </a:t>
            </a:r>
            <a:r>
              <a:rPr kumimoji="1" lang="en-US" altLang="ko-KR" dirty="0" smtClean="0"/>
              <a:t>57page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Q-Network vs Deep Q-Network</a:t>
            </a:r>
          </a:p>
          <a:p>
            <a:pPr lvl="1"/>
            <a:r>
              <a:rPr kumimoji="1" lang="ko-KR" altLang="en-US" sz="2000" dirty="0" smtClean="0"/>
              <a:t>단일 계층 네트워크를 다계층 합성공 네트워크로 확장</a:t>
            </a:r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교재에서 서술한 내용들은 </a:t>
            </a:r>
            <a:r>
              <a:rPr kumimoji="1" lang="en-US" altLang="ko-KR" sz="2000" dirty="0" smtClean="0"/>
              <a:t>DQN</a:t>
            </a:r>
            <a:r>
              <a:rPr kumimoji="1" lang="ko-KR" altLang="en-US" sz="2000" dirty="0" smtClean="0"/>
              <a:t>이라는 구글 딥마인드 팀의 알고리즘들의 특징점들을 열거함</a:t>
            </a:r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그럼 구글 딥마인드 팀의 의도는 무엇이었을까요</a:t>
            </a:r>
            <a:r>
              <a:rPr kumimoji="1" lang="en-US" altLang="ko-KR" sz="200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85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</a:t>
            </a:r>
            <a:r>
              <a:rPr kumimoji="1" lang="en-US" altLang="ko-KR" dirty="0" smtClean="0"/>
              <a:t>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딥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 네트워크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교재 </a:t>
            </a:r>
            <a:r>
              <a:rPr kumimoji="1" lang="en-US" altLang="ko-KR" dirty="0" smtClean="0"/>
              <a:t>57page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Q-Network vs Deep Q-Network</a:t>
            </a:r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그럼 구글 딥마인드 팀의 의도는 무엇이었을까요</a:t>
            </a:r>
            <a:r>
              <a:rPr kumimoji="1" lang="en-US" altLang="ko-KR" sz="2000" dirty="0" smtClean="0"/>
              <a:t>?</a:t>
            </a:r>
          </a:p>
          <a:p>
            <a:pPr lvl="1"/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질문에 대한 해답 </a:t>
            </a:r>
            <a:r>
              <a:rPr kumimoji="1" lang="en-US" altLang="ko-KR" sz="2000" dirty="0" smtClean="0"/>
              <a:t>(</a:t>
            </a:r>
            <a:r>
              <a:rPr kumimoji="1" lang="ko-KR" altLang="en-US" sz="2000" dirty="0" smtClean="0"/>
              <a:t>사실을 기반으로 한 추측</a:t>
            </a:r>
            <a:r>
              <a:rPr kumimoji="1" lang="en-US" altLang="ko-KR" sz="2000" dirty="0" smtClean="0"/>
              <a:t>)</a:t>
            </a:r>
            <a:endParaRPr kumimoji="1" lang="en-US" altLang="ko-KR" sz="2000" dirty="0"/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단지 층을 깊게 쌓고 싶음</a:t>
            </a:r>
            <a:endParaRPr kumimoji="1" lang="en-US" altLang="ko-KR" sz="1600" dirty="0" smtClean="0">
              <a:solidFill>
                <a:srgbClr val="0070C0"/>
              </a:solidFill>
            </a:endParaRPr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왜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?</a:t>
            </a:r>
            <a:r>
              <a:rPr kumimoji="1" lang="ko-KR" altLang="en-US" sz="1600" dirty="0" smtClean="0">
                <a:solidFill>
                  <a:srgbClr val="0070C0"/>
                </a:solidFill>
              </a:rPr>
              <a:t> 뉴럴네트워크는 에이전트의 지능에 해당하는 부분임</a:t>
            </a:r>
            <a:endParaRPr kumimoji="1" lang="en-US" altLang="ko-KR" sz="1600" dirty="0" smtClean="0">
              <a:solidFill>
                <a:srgbClr val="0070C0"/>
              </a:solidFill>
            </a:endParaRPr>
          </a:p>
          <a:p>
            <a:pPr lvl="2"/>
            <a:endParaRPr kumimoji="1" lang="en-US" altLang="ko-KR" sz="1600" dirty="0" smtClean="0"/>
          </a:p>
          <a:p>
            <a:pPr lvl="2"/>
            <a:r>
              <a:rPr kumimoji="1" lang="ko-KR" altLang="en-US" sz="1600" dirty="0" smtClean="0"/>
              <a:t>층을 깊게 쌓는다면 문제가 해결될거라고 생각하시나요</a:t>
            </a:r>
            <a:r>
              <a:rPr kumimoji="1" lang="en-US" altLang="ko-KR" sz="1600" dirty="0" smtClean="0"/>
              <a:t>?</a:t>
            </a:r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아니요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..</a:t>
            </a:r>
            <a:r>
              <a:rPr kumimoji="1" lang="ko-KR" altLang="en-US" sz="1600" dirty="0" smtClean="0">
                <a:solidFill>
                  <a:srgbClr val="0070C0"/>
                </a:solidFill>
              </a:rPr>
              <a:t> 해봐야 알 것 같습니다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pPr lvl="2"/>
            <a:endParaRPr kumimoji="1" lang="en-US" altLang="ko-KR" sz="1600" dirty="0"/>
          </a:p>
          <a:p>
            <a:pPr lvl="2"/>
            <a:r>
              <a:rPr kumimoji="1" lang="ko-KR" altLang="en-US" sz="1600" dirty="0" smtClean="0"/>
              <a:t>경험 리플레이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타깃 네트워크 등의 기술적 추가 요소들은요</a:t>
            </a:r>
            <a:r>
              <a:rPr kumimoji="1" lang="en-US" altLang="ko-KR" sz="1600" dirty="0" smtClean="0"/>
              <a:t>?</a:t>
            </a:r>
          </a:p>
          <a:p>
            <a:pPr lvl="2"/>
            <a:r>
              <a:rPr kumimoji="1" lang="ko-KR" altLang="en-US" sz="1600" dirty="0" smtClean="0">
                <a:solidFill>
                  <a:srgbClr val="0070C0"/>
                </a:solidFill>
              </a:rPr>
              <a:t>수많은 가설들의 시행착오 끝에 성공한 것들입니다</a:t>
            </a:r>
            <a:r>
              <a:rPr kumimoji="1" lang="en-US" altLang="ko-KR" sz="1600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16" y="4149080"/>
            <a:ext cx="1864684" cy="2708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058" y="620622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Volodymyr</a:t>
            </a:r>
            <a:r>
              <a:rPr lang="en-US" altLang="ko-KR" dirty="0" smtClean="0"/>
              <a:t> Minh, et al., “Human-level </a:t>
            </a:r>
            <a:r>
              <a:rPr lang="en-US" altLang="ko-KR" dirty="0"/>
              <a:t>control through </a:t>
            </a:r>
            <a:r>
              <a:rPr lang="en-US" altLang="ko-KR" dirty="0" smtClean="0"/>
              <a:t>deep</a:t>
            </a:r>
            <a:r>
              <a:rPr lang="ko-KR" altLang="en-US" dirty="0" smtClean="0"/>
              <a:t> </a:t>
            </a:r>
            <a:r>
              <a:rPr lang="en-US" altLang="ko-KR" dirty="0" smtClean="0"/>
              <a:t>reinforcement learning,” NATURE, 2015.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506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먼저 차원의 저주라고 들어보셨나요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lang="ko-KR" altLang="en-US" dirty="0"/>
              <a:t>기계학습</a:t>
            </a:r>
            <a:r>
              <a:rPr lang="en-US" altLang="ko-KR" dirty="0"/>
              <a:t>(machine learning), </a:t>
            </a:r>
            <a:r>
              <a:rPr lang="ko-KR" altLang="en-US" dirty="0"/>
              <a:t>데이터 마이닝</a:t>
            </a:r>
            <a:r>
              <a:rPr lang="en-US" altLang="ko-KR" dirty="0"/>
              <a:t>(data mining) </a:t>
            </a:r>
            <a:r>
              <a:rPr lang="ko-KR" altLang="en-US" dirty="0"/>
              <a:t>등에서 사용하는 용어로 </a:t>
            </a:r>
            <a:r>
              <a:rPr lang="en-US" altLang="ko-KR" dirty="0"/>
              <a:t>'</a:t>
            </a:r>
            <a:r>
              <a:rPr lang="ko-KR" altLang="en-US" dirty="0"/>
              <a:t>차원의 저주</a:t>
            </a:r>
            <a:r>
              <a:rPr lang="en-US" altLang="ko-KR" dirty="0"/>
              <a:t>'</a:t>
            </a:r>
            <a:r>
              <a:rPr lang="ko-KR" altLang="en-US" dirty="0"/>
              <a:t>란 말이 있다</a:t>
            </a:r>
            <a:r>
              <a:rPr lang="en-US" altLang="ko-KR" dirty="0"/>
              <a:t>. </a:t>
            </a:r>
            <a:r>
              <a:rPr lang="ko-KR" altLang="en-US" dirty="0"/>
              <a:t>데이터의 차원</a:t>
            </a:r>
            <a:r>
              <a:rPr lang="en-US" altLang="ko-KR" dirty="0"/>
              <a:t>(dimensionality)</a:t>
            </a:r>
            <a:r>
              <a:rPr lang="ko-KR" altLang="en-US" dirty="0"/>
              <a:t>이 증가할수록 해당 공간의 크기</a:t>
            </a:r>
            <a:r>
              <a:rPr lang="en-US" altLang="ko-KR" dirty="0"/>
              <a:t>(</a:t>
            </a:r>
            <a:r>
              <a:rPr lang="ko-KR" altLang="en-US" dirty="0"/>
              <a:t>부피</a:t>
            </a:r>
            <a:r>
              <a:rPr lang="en-US" altLang="ko-KR" dirty="0"/>
              <a:t>)</a:t>
            </a:r>
            <a:r>
              <a:rPr lang="ko-KR" altLang="en-US" dirty="0"/>
              <a:t>가 기하급수적으로 증가하기 때문에 동일한 개수의 데이터의 밀도는 차원이 증가할수록 급속도로 희박</a:t>
            </a:r>
            <a:r>
              <a:rPr lang="en-US" altLang="ko-KR" dirty="0"/>
              <a:t>(sparse)</a:t>
            </a:r>
            <a:r>
              <a:rPr lang="ko-KR" altLang="en-US" dirty="0"/>
              <a:t>해진다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488657"/>
            <a:ext cx="5003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차원의 저주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49</a:t>
            </a:fld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971600" y="2708920"/>
            <a:ext cx="0" cy="2304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971600" y="5013176"/>
            <a:ext cx="2583904" cy="83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5364088" y="3924672"/>
            <a:ext cx="2583904" cy="83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403648" y="45091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835696" y="364502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339752" y="41490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339752" y="45091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71800" y="414908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71800" y="378904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오른쪽 화살표[R] 17"/>
          <p:cNvSpPr/>
          <p:nvPr/>
        </p:nvSpPr>
        <p:spPr>
          <a:xfrm>
            <a:off x="3923928" y="3645024"/>
            <a:ext cx="864096" cy="5040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26968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403032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7411144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051104" y="386104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15816" y="5389195"/>
            <a:ext cx="406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차원의 점들을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차원으로 축소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54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435280" cy="5073427"/>
          </a:xfrm>
        </p:spPr>
        <p:txBody>
          <a:bodyPr/>
          <a:lstStyle/>
          <a:p>
            <a:r>
              <a:rPr kumimoji="1" lang="ko-KR" altLang="en-US" dirty="0" smtClean="0"/>
              <a:t>추론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귀납법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연역법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추론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귀납법 </a:t>
            </a:r>
            <a:r>
              <a:rPr kumimoji="1" lang="en-US" altLang="ko-KR" dirty="0" smtClean="0"/>
              <a:t>VS </a:t>
            </a:r>
            <a:r>
              <a:rPr kumimoji="1" lang="ko-KR" altLang="en-US" dirty="0" smtClean="0"/>
              <a:t>연역법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귀납법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어떤 현상에 대한 관찰로부터 이론을 구축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연역법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광범위한 이론들로부터 어떠한 현상에 대한 사례를 예측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81" y="4043509"/>
            <a:ext cx="3853518" cy="279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39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차원의 저주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즉 상태공간의 복잡함을 심층강화학습이 해결함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88"/>
            <a:ext cx="9144000" cy="383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Google DeepMind </a:t>
            </a:r>
            <a:r>
              <a:rPr kumimoji="1" lang="ko-KR" altLang="en-US" sz="2400" dirty="0" smtClean="0"/>
              <a:t>팀의 </a:t>
            </a:r>
            <a:r>
              <a:rPr kumimoji="1" lang="en-US" altLang="ko-KR" sz="2400" dirty="0" smtClean="0"/>
              <a:t>Deep Q-learning</a:t>
            </a:r>
            <a:endParaRPr kumimoji="1" lang="en-US" altLang="ko-KR" sz="2400" dirty="0" smtClean="0"/>
          </a:p>
          <a:p>
            <a:pPr lvl="1"/>
            <a:r>
              <a:rPr lang="en-US" altLang="ko-KR" sz="2000" dirty="0">
                <a:hlinkClick r:id="rId2"/>
              </a:rPr>
              <a:t>https://www.youtube.com/watch?v=V1eYniJ0Rnk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18181"/>
            <a:ext cx="4176464" cy="35430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33664" y="2132856"/>
            <a:ext cx="4550283" cy="3566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Google DeepMind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는 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Atari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게임들을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플레이하면서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초인적인 수준까지 자신을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개선하는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심층 강화 학습을 사용하는 인공 지능 프로그램을 만들었습니다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.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이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프로그램은 다양한 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Atari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게임들을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플레이할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수 있고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심층 인공 신경망과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강화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학습을 조합을 사용할 수 있습니다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. </a:t>
            </a:r>
            <a:endParaRPr lang="en-US" altLang="ko-KR" dirty="0" smtClean="0">
              <a:solidFill>
                <a:srgbClr val="0D0D0D"/>
              </a:solidFill>
              <a:latin typeface="Roboto" charset="0"/>
            </a:endParaRPr>
          </a:p>
          <a:p>
            <a:pPr>
              <a:lnSpc>
                <a:spcPct val="114000"/>
              </a:lnSpc>
            </a:pPr>
            <a:r>
              <a:rPr lang="ko-KR" altLang="en-US" dirty="0" smtClean="0">
                <a:solidFill>
                  <a:srgbClr val="0D0D0D"/>
                </a:solidFill>
                <a:latin typeface="Roboto" charset="0"/>
              </a:rPr>
              <a:t>이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알고리즘을 사용한 초기 결과를 선보인 뒤에 구글은 거의 즉시 몇억 달러를 지불해 그 회사를 인수했고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이런 이유로 이 회사의 이름은 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Google DeepMind</a:t>
            </a:r>
            <a:r>
              <a:rPr lang="ko-KR" altLang="en-US" dirty="0">
                <a:solidFill>
                  <a:srgbClr val="0D0D0D"/>
                </a:solidFill>
                <a:latin typeface="Roboto" charset="0"/>
              </a:rPr>
              <a:t>가 되었습니다</a:t>
            </a:r>
            <a:r>
              <a:rPr lang="en-US" altLang="ko-KR" dirty="0">
                <a:solidFill>
                  <a:srgbClr val="0D0D0D"/>
                </a:solidFill>
                <a:latin typeface="Roboto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970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lang="en-US" altLang="ko-KR" sz="2000" dirty="0" smtClean="0"/>
              <a:t>YOUTUBE URL:</a:t>
            </a:r>
            <a:endParaRPr lang="en-US" altLang="ko-KR" sz="2000" dirty="0" smtClean="0">
              <a:hlinkClick r:id="rId2"/>
            </a:endParaRPr>
          </a:p>
          <a:p>
            <a:pPr lvl="1"/>
            <a:r>
              <a:rPr lang="en-US" altLang="ko-KR" sz="2000" dirty="0" smtClean="0">
                <a:hlinkClick r:id="rId2"/>
              </a:rPr>
              <a:t>https</a:t>
            </a:r>
            <a:r>
              <a:rPr lang="en-US" altLang="ko-KR" sz="2000" dirty="0">
                <a:hlinkClick r:id="rId2"/>
              </a:rPr>
              <a:t>://www.youtube.com/watch?time_continue=118&amp;v=wX_-SZG-YMQ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32" y="2717551"/>
            <a:ext cx="6084168" cy="34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90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lang="ko-KR" altLang="ko-KR" sz="2000" dirty="0"/>
              <a:t>에이전트가 환경과 상호 작용할 때 경험 튜플의 시퀀스는 높은 상관 관계를 가질 수 </a:t>
            </a:r>
            <a:r>
              <a:rPr lang="ko-KR" altLang="ko-KR" sz="2000" dirty="0" smtClean="0"/>
              <a:t>있</a:t>
            </a:r>
            <a:r>
              <a:rPr lang="ko-KR" altLang="en-US" sz="2000" dirty="0" smtClean="0"/>
              <a:t>음</a:t>
            </a:r>
            <a:endParaRPr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1"/>
            <a:r>
              <a:rPr lang="ko-KR" altLang="ko-KR" sz="2000" dirty="0"/>
              <a:t>이러한 경험 튜플을 순차적으로 학습하는 </a:t>
            </a:r>
            <a:r>
              <a:rPr lang="ko-KR" altLang="ko-KR" sz="2000" dirty="0" smtClean="0"/>
              <a:t>순진</a:t>
            </a:r>
            <a:r>
              <a:rPr lang="ko-KR" altLang="en-US" sz="2000" dirty="0" smtClean="0"/>
              <a:t>한</a:t>
            </a:r>
            <a:r>
              <a:rPr lang="ko-KR" altLang="ko-KR" sz="2000" dirty="0" smtClean="0"/>
              <a:t> </a:t>
            </a:r>
            <a:r>
              <a:rPr lang="ko-KR" altLang="ko-KR" sz="2000" dirty="0"/>
              <a:t>Q</a:t>
            </a:r>
            <a:r>
              <a:rPr lang="ko-KR" altLang="en-US" sz="2000" dirty="0"/>
              <a:t>러닝</a:t>
            </a:r>
            <a:r>
              <a:rPr lang="ko-KR" altLang="ko-KR" sz="2000" dirty="0"/>
              <a:t> 알고리즘은</a:t>
            </a:r>
            <a:r>
              <a:rPr lang="ko-KR" altLang="en-US" sz="2000" dirty="0"/>
              <a:t> </a:t>
            </a:r>
            <a:r>
              <a:rPr lang="ko-KR" altLang="ko-KR" sz="2000" dirty="0"/>
              <a:t>이 상관 관계의 영향으로 흔들릴 위험이 </a:t>
            </a:r>
            <a:r>
              <a:rPr lang="ko-KR" altLang="en-US" sz="2000" dirty="0" smtClean="0"/>
              <a:t>존재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5" name="자유형 4"/>
          <p:cNvSpPr/>
          <p:nvPr/>
        </p:nvSpPr>
        <p:spPr>
          <a:xfrm>
            <a:off x="1259632" y="2996952"/>
            <a:ext cx="2609461" cy="1589502"/>
          </a:xfrm>
          <a:custGeom>
            <a:avLst/>
            <a:gdLst>
              <a:gd name="connsiteX0" fmla="*/ 0 w 2609461"/>
              <a:gd name="connsiteY0" fmla="*/ 1465324 h 1589502"/>
              <a:gd name="connsiteX1" fmla="*/ 1354666 w 2609461"/>
              <a:gd name="connsiteY1" fmla="*/ 31635 h 1589502"/>
              <a:gd name="connsiteX2" fmla="*/ 2144888 w 2609461"/>
              <a:gd name="connsiteY2" fmla="*/ 562213 h 1589502"/>
              <a:gd name="connsiteX3" fmla="*/ 2607733 w 2609461"/>
              <a:gd name="connsiteY3" fmla="*/ 1589502 h 158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461" h="1589502">
                <a:moveTo>
                  <a:pt x="0" y="1465324"/>
                </a:moveTo>
                <a:cubicBezTo>
                  <a:pt x="498592" y="823738"/>
                  <a:pt x="997185" y="182153"/>
                  <a:pt x="1354666" y="31635"/>
                </a:cubicBezTo>
                <a:cubicBezTo>
                  <a:pt x="1712147" y="-118883"/>
                  <a:pt x="1936044" y="302569"/>
                  <a:pt x="2144888" y="562213"/>
                </a:cubicBezTo>
                <a:cubicBezTo>
                  <a:pt x="2353732" y="821857"/>
                  <a:pt x="2634074" y="1442747"/>
                  <a:pt x="2607733" y="15895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48064" y="3051189"/>
            <a:ext cx="3104444" cy="1481027"/>
          </a:xfrm>
          <a:custGeom>
            <a:avLst/>
            <a:gdLst>
              <a:gd name="connsiteX0" fmla="*/ 0 w 3104444"/>
              <a:gd name="connsiteY0" fmla="*/ 1481027 h 1481027"/>
              <a:gd name="connsiteX1" fmla="*/ 1490133 w 3104444"/>
              <a:gd name="connsiteY1" fmla="*/ 13471 h 1481027"/>
              <a:gd name="connsiteX2" fmla="*/ 2314222 w 3104444"/>
              <a:gd name="connsiteY2" fmla="*/ 735960 h 1481027"/>
              <a:gd name="connsiteX3" fmla="*/ 2765777 w 3104444"/>
              <a:gd name="connsiteY3" fmla="*/ 453738 h 1481027"/>
              <a:gd name="connsiteX4" fmla="*/ 3104444 w 3104444"/>
              <a:gd name="connsiteY4" fmla="*/ 848849 h 148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4444" h="1481027">
                <a:moveTo>
                  <a:pt x="0" y="1481027"/>
                </a:moveTo>
                <a:cubicBezTo>
                  <a:pt x="552214" y="809338"/>
                  <a:pt x="1104429" y="137649"/>
                  <a:pt x="1490133" y="13471"/>
                </a:cubicBezTo>
                <a:cubicBezTo>
                  <a:pt x="1875837" y="-110707"/>
                  <a:pt x="2101615" y="662582"/>
                  <a:pt x="2314222" y="735960"/>
                </a:cubicBezTo>
                <a:cubicBezTo>
                  <a:pt x="2526829" y="809338"/>
                  <a:pt x="2634073" y="434923"/>
                  <a:pt x="2765777" y="453738"/>
                </a:cubicBezTo>
                <a:cubicBezTo>
                  <a:pt x="2897481" y="472553"/>
                  <a:pt x="3104444" y="848849"/>
                  <a:pt x="3104444" y="8488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7624" y="2492896"/>
            <a:ext cx="2160240" cy="252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76056" y="2492896"/>
            <a:ext cx="2160240" cy="252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2983" y="5090509"/>
            <a:ext cx="37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학습시 리플레이 메모리 내 경험 </a:t>
            </a:r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99917" y="5090509"/>
            <a:ext cx="380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학습시 리플레이 메모리 내 </a:t>
            </a:r>
            <a:r>
              <a:rPr kumimoji="1" lang="ko-KR" altLang="en-US" dirty="0" smtClean="0"/>
              <a:t>경험 </a:t>
            </a:r>
            <a:r>
              <a:rPr kumimoji="1" lang="en-US" altLang="ko-KR" dirty="0" smtClean="0"/>
              <a:t>2</a:t>
            </a:r>
            <a:endParaRPr kumimoji="1"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3568" y="2204864"/>
            <a:ext cx="7833185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십자형[C] 11"/>
          <p:cNvSpPr/>
          <p:nvPr/>
        </p:nvSpPr>
        <p:spPr>
          <a:xfrm rot="18879620">
            <a:off x="7660501" y="3744149"/>
            <a:ext cx="432048" cy="449819"/>
          </a:xfrm>
          <a:prstGeom prst="plus">
            <a:avLst>
              <a:gd name="adj" fmla="val 40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7219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lang="ko-KR" altLang="ko-KR" sz="2000" dirty="0" smtClean="0"/>
              <a:t>대신 </a:t>
            </a:r>
            <a:r>
              <a:rPr lang="ko-KR" altLang="en-US" sz="2000" dirty="0" smtClean="0"/>
              <a:t>리플레이 메모리를</a:t>
            </a:r>
            <a:r>
              <a:rPr lang="ko-KR" altLang="ko-KR" sz="2000" dirty="0" smtClean="0"/>
              <a:t> 사용하여 버퍼에서 무작위로 샘플링함으로써 동작 값이 발산하는 것을 막을 수 </a:t>
            </a:r>
            <a:r>
              <a:rPr lang="ko-KR" altLang="en-US" sz="2000" dirty="0" smtClean="0"/>
              <a:t>있음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69" y="2132856"/>
            <a:ext cx="5154662" cy="4081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784" y="6126163"/>
            <a:ext cx="428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리플레이 </a:t>
            </a:r>
            <a:r>
              <a:rPr kumimoji="1" lang="ko-KR" altLang="en-US" dirty="0" smtClean="0"/>
              <a:t>메모리 </a:t>
            </a:r>
            <a:r>
              <a:rPr kumimoji="1" lang="ko-KR" altLang="en-US" smtClean="0"/>
              <a:t>내 경험들의 상관관계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093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리플레이 메모리</a:t>
            </a:r>
            <a:endParaRPr kumimoji="1" lang="en-US" altLang="ko-KR" sz="2400" dirty="0" smtClean="0"/>
          </a:p>
          <a:p>
            <a:pPr lvl="1"/>
            <a:r>
              <a:rPr kumimoji="1" lang="ko-KR" altLang="en-US" sz="2000" dirty="0" smtClean="0"/>
              <a:t>리플레이 메모리를 사용하면</a:t>
            </a:r>
            <a:r>
              <a:rPr kumimoji="1" lang="en-US" altLang="ko-KR" sz="2000" dirty="0" smtClean="0"/>
              <a:t>?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66" y="2013003"/>
            <a:ext cx="6374468" cy="4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80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별도의 타깃 네트워크</a:t>
            </a:r>
            <a:endParaRPr kumimoji="1" lang="en-US" altLang="ko-KR" sz="2400" dirty="0" smtClean="0"/>
          </a:p>
          <a:p>
            <a:pPr lvl="1"/>
            <a:r>
              <a:rPr lang="en-US" altLang="ko-KR" sz="2000" dirty="0"/>
              <a:t>YOUTUBE URL</a:t>
            </a:r>
            <a:r>
              <a:rPr lang="en-US" altLang="ko-KR" sz="2000" dirty="0" smtClean="0"/>
              <a:t>:</a:t>
            </a:r>
          </a:p>
          <a:p>
            <a:pPr lvl="1"/>
            <a:r>
              <a:rPr lang="en-US" altLang="ko-KR" sz="2000" dirty="0">
                <a:hlinkClick r:id="rId2"/>
              </a:rPr>
              <a:t>https://www.youtube.com/watch?time_continue=5&amp;v=SWpyiEezfp4</a:t>
            </a:r>
            <a:endParaRPr lang="en-US" altLang="ko-KR" sz="2000" dirty="0">
              <a:hlinkClick r:id="rId3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82" y="2690213"/>
            <a:ext cx="6210436" cy="34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6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 smtClean="0"/>
              <a:t>딥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먼저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Q-Network</a:t>
            </a:r>
          </a:p>
          <a:p>
            <a:pPr lvl="1"/>
            <a:r>
              <a:rPr kumimoji="1" lang="en-US" altLang="ko-KR" sz="2000" i="1" dirty="0"/>
              <a:t>Q-</a:t>
            </a:r>
            <a:r>
              <a:rPr kumimoji="1" lang="en-US" altLang="ko-KR" sz="2000" i="1" dirty="0" err="1"/>
              <a:t>Network_with_FrozenLake.ipynb</a:t>
            </a:r>
            <a:endParaRPr kumimoji="1" lang="en-US" altLang="ko-KR" sz="2000" i="1" dirty="0" smtClean="0"/>
          </a:p>
          <a:p>
            <a:pPr lvl="1"/>
            <a:r>
              <a:rPr kumimoji="1" lang="en-US" altLang="ko-KR" sz="2000" dirty="0" smtClean="0"/>
              <a:t>Code URL:</a:t>
            </a:r>
          </a:p>
          <a:p>
            <a:pPr lvl="1"/>
            <a:r>
              <a:rPr kumimoji="1" lang="en-US" altLang="ko-KR" sz="2000" dirty="0">
                <a:hlinkClick r:id="rId2"/>
              </a:rPr>
              <a:t>https://</a:t>
            </a:r>
            <a:r>
              <a:rPr kumimoji="1" lang="en-US" altLang="ko-KR" sz="2000" dirty="0" smtClean="0">
                <a:hlinkClick r:id="rId2"/>
              </a:rPr>
              <a:t>drive.google.com/open?id=1pyWrEH5_3fBcwF1bZiFYT2S-lVMOq8Jk</a:t>
            </a:r>
            <a:endParaRPr kumimoji="1" lang="en-US" altLang="ko-KR" sz="2000" dirty="0" smtClean="0"/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76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Chapter</a:t>
            </a:r>
            <a:r>
              <a:rPr kumimoji="1" lang="ko-KR" altLang="en-US" dirty="0"/>
              <a:t> </a:t>
            </a:r>
            <a:r>
              <a:rPr kumimoji="1" lang="en-US" altLang="ko-KR" dirty="0"/>
              <a:t>6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</a:t>
            </a:r>
            <a:r>
              <a:rPr kumimoji="1" lang="ko-KR" altLang="en-US" dirty="0"/>
              <a:t>딥 </a:t>
            </a:r>
            <a:r>
              <a:rPr kumimoji="1" lang="en-US" altLang="ko-KR" dirty="0"/>
              <a:t>Q</a:t>
            </a:r>
            <a:r>
              <a:rPr kumimoji="1" lang="ko-KR" altLang="en-US" dirty="0"/>
              <a:t> 네트워크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400" dirty="0" smtClean="0"/>
              <a:t>DQN</a:t>
            </a:r>
            <a:endParaRPr kumimoji="1" lang="en-US" altLang="ko-KR" sz="2400" dirty="0" smtClean="0"/>
          </a:p>
          <a:p>
            <a:pPr lvl="1"/>
            <a:r>
              <a:rPr kumimoji="1" lang="en-US" altLang="ko-KR" sz="2000" i="1" dirty="0" err="1" smtClean="0"/>
              <a:t>DQN_with_CartPole.ipynb</a:t>
            </a:r>
            <a:endParaRPr kumimoji="1" lang="en-US" altLang="ko-KR" sz="2000" i="1" dirty="0" smtClean="0"/>
          </a:p>
          <a:p>
            <a:pPr lvl="1"/>
            <a:r>
              <a:rPr kumimoji="1" lang="en-US" altLang="ko-KR" sz="2000" dirty="0" smtClean="0"/>
              <a:t>Code URL:</a:t>
            </a:r>
          </a:p>
          <a:p>
            <a:pPr lvl="1"/>
            <a:r>
              <a:rPr kumimoji="1" lang="en-US" altLang="ko-KR" sz="2000" dirty="0">
                <a:hlinkClick r:id="rId2"/>
              </a:rPr>
              <a:t>https://</a:t>
            </a:r>
            <a:r>
              <a:rPr kumimoji="1" lang="en-US" altLang="ko-KR" sz="2000" dirty="0" smtClean="0">
                <a:hlinkClick r:id="rId2"/>
              </a:rPr>
              <a:t>drive.google.com/open?id=1Ap0vXsf5KAUW2prd6Febebb5B4rWblyU</a:t>
            </a:r>
            <a:endParaRPr kumimoji="1" lang="en-US" altLang="ko-KR" sz="2000" dirty="0" smtClean="0"/>
          </a:p>
          <a:p>
            <a:pPr lvl="1"/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65" y="3068399"/>
            <a:ext cx="5023470" cy="3057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3908" y="61716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CartPole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환경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95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Chapter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400" dirty="0" smtClean="0"/>
              <a:t>ㅇ</a:t>
            </a:r>
            <a:endParaRPr kumimoji="1" lang="en-US" altLang="ko-KR" sz="2400" dirty="0" smtClean="0"/>
          </a:p>
          <a:p>
            <a:pPr lvl="1"/>
            <a:r>
              <a:rPr kumimoji="1" lang="ko-KR" altLang="en-US" sz="2000" dirty="0"/>
              <a:t>ㄱ</a:t>
            </a:r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0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Welcome to </a:t>
            </a:r>
            <a:r>
              <a:rPr kumimoji="1" lang="ko-KR" altLang="en-US" dirty="0"/>
              <a:t>심층강화학습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Cats Ring </a:t>
            </a:r>
            <a:r>
              <a:rPr lang="en-US" altLang="ko-KR" dirty="0" smtClean="0"/>
              <a:t>Bells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https://www.youtube.com/watch?time_continue=12&amp;v=6lp-LPc3LGI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59" y="1657188"/>
            <a:ext cx="6879281" cy="38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0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57200" y="3082950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 smtClean="0"/>
              <a:t>감사합니다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err="1" smtClean="0"/>
              <a:t>rlawnqhd@koreatech.ac.kr</a:t>
            </a:r>
            <a:endParaRPr kumimoji="1" lang="ko-KR" altLang="en-US" dirty="0"/>
          </a:p>
        </p:txBody>
      </p:sp>
      <p:pic>
        <p:nvPicPr>
          <p:cNvPr id="1028" name="Picture 4" descr="¹´ì¹´ì¤_ì´ëª¨í°ì½0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73410"/>
            <a:ext cx="3048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32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b="1" dirty="0" smtClean="0"/>
              <a:t>심층강화학습</a:t>
            </a:r>
            <a:r>
              <a:rPr kumimoji="1" lang="ko-KR" altLang="en-US" dirty="0" smtClean="0"/>
              <a:t>은 정확하게 무엇일까요</a:t>
            </a:r>
            <a:r>
              <a:rPr kumimoji="1" lang="en-US" altLang="ko-KR" dirty="0" smtClean="0"/>
              <a:t>?</a:t>
            </a:r>
          </a:p>
          <a:p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에이전트</a:t>
            </a:r>
            <a:r>
              <a:rPr kumimoji="1" lang="ko-KR" altLang="en-US" dirty="0" smtClean="0"/>
              <a:t>가 </a:t>
            </a:r>
            <a:r>
              <a:rPr kumimoji="1" lang="ko-KR" altLang="en-US" b="1" dirty="0" smtClean="0"/>
              <a:t>스스로</a:t>
            </a:r>
            <a:r>
              <a:rPr kumimoji="1" lang="ko-KR" altLang="en-US" dirty="0" smtClean="0"/>
              <a:t> 복잡한 작업을 </a:t>
            </a:r>
            <a:r>
              <a:rPr kumimoji="1" lang="ko-KR" altLang="en-US" b="1" dirty="0" smtClean="0"/>
              <a:t>수행하는 법</a:t>
            </a:r>
            <a:r>
              <a:rPr kumimoji="1" lang="ko-KR" altLang="en-US" dirty="0" smtClean="0"/>
              <a:t>을 </a:t>
            </a:r>
            <a:r>
              <a:rPr kumimoji="1" lang="ko-KR" altLang="en-US" u="sng" dirty="0" smtClean="0"/>
              <a:t>배울 수 있는 코드를 작성하는 것</a:t>
            </a:r>
            <a:endParaRPr kumimoji="1" lang="en-US" altLang="ko-KR" u="sng" dirty="0" smtClean="0"/>
          </a:p>
          <a:p>
            <a:pPr lvl="1"/>
            <a:r>
              <a:rPr kumimoji="1" lang="ko-KR" altLang="en-US" dirty="0" smtClean="0"/>
              <a:t>강화학습은 접근법에 해당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지식은 신경망으로 표현</a:t>
            </a:r>
            <a:endParaRPr kumimoji="1" lang="en-US" altLang="ko-KR" dirty="0" smtClean="0"/>
          </a:p>
          <a:p>
            <a:pPr lvl="1"/>
            <a:r>
              <a:rPr kumimoji="1" lang="ko-KR" altLang="en-US" dirty="0"/>
              <a:t>이길 수 있는 컴퓨터 프로그램을 만드는 것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4120478"/>
            <a:ext cx="3528392" cy="2701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592" y="1484784"/>
            <a:ext cx="6768752" cy="430887"/>
          </a:xfrm>
          <a:prstGeom prst="rect">
            <a:avLst/>
          </a:prstGeom>
          <a:noFill/>
          <a:effectLst>
            <a:softEdge rad="12700"/>
          </a:effectLst>
          <a:scene3d>
            <a:camera prst="orthographicFront"/>
            <a:lightRig rig="threePt" dir="t"/>
          </a:scene3d>
          <a:sp3d prstMaterial="metal">
            <a:bevelT/>
            <a:bevelB prst="angle"/>
          </a:sp3d>
        </p:spPr>
        <p:txBody>
          <a:bodyPr wrap="square" rtlCol="0">
            <a:spAutoFit/>
          </a:bodyPr>
          <a:lstStyle/>
          <a:p>
            <a:r>
              <a:rPr kumimoji="1" lang="en-US" altLang="ko-KR" sz="2200" dirty="0" smtClean="0">
                <a:solidFill>
                  <a:schemeClr val="tx2"/>
                </a:solidFill>
                <a:effectLst>
                  <a:glow rad="139700">
                    <a:schemeClr val="accent1">
                      <a:lumMod val="40000"/>
                      <a:lumOff val="60000"/>
                      <a:alpha val="40000"/>
                    </a:schemeClr>
                  </a:glow>
                  <a:outerShdw blurRad="50800" dist="76200" dir="2700000" algn="tl" rotWithShape="0">
                    <a:prstClr val="black">
                      <a:alpha val="40000"/>
                    </a:prstClr>
                  </a:outerShdw>
                  <a:reflection stA="30000" endPos="65000" dist="50800" dir="5400000" sy="-100000" algn="bl" rotWithShape="0"/>
                </a:effectLst>
              </a:rPr>
              <a:t>What is </a:t>
            </a:r>
            <a:r>
              <a:rPr kumimoji="1" lang="en-US" altLang="ko-KR" sz="2200" dirty="0" smtClean="0">
                <a:solidFill>
                  <a:schemeClr val="accent2"/>
                </a:solidFill>
                <a:effectLst>
                  <a:glow rad="139700">
                    <a:schemeClr val="accent1">
                      <a:lumMod val="40000"/>
                      <a:lumOff val="60000"/>
                      <a:alpha val="40000"/>
                    </a:schemeClr>
                  </a:glow>
                  <a:outerShdw blurRad="50800" dist="76200" dir="2700000" algn="tl" rotWithShape="0">
                    <a:prstClr val="black">
                      <a:alpha val="40000"/>
                    </a:prstClr>
                  </a:outerShdw>
                  <a:reflection stA="30000" endPos="65000" dist="50800" dir="5400000" sy="-100000" algn="bl" rotWithShape="0"/>
                </a:effectLst>
              </a:rPr>
              <a:t>Deep Reinforcement Learning </a:t>
            </a:r>
            <a:r>
              <a:rPr kumimoji="1" lang="en-US" altLang="ko-KR" sz="2200" dirty="0" smtClean="0">
                <a:solidFill>
                  <a:schemeClr val="tx2"/>
                </a:solidFill>
                <a:effectLst>
                  <a:glow rad="139700">
                    <a:schemeClr val="accent1">
                      <a:lumMod val="40000"/>
                      <a:lumOff val="60000"/>
                      <a:alpha val="40000"/>
                    </a:schemeClr>
                  </a:glow>
                  <a:outerShdw blurRad="50800" dist="76200" dir="2700000" algn="tl" rotWithShape="0">
                    <a:prstClr val="black">
                      <a:alpha val="40000"/>
                    </a:prstClr>
                  </a:outerShdw>
                  <a:reflection stA="30000" endPos="65000" dist="50800" dir="5400000" sy="-100000" algn="bl" rotWithShape="0"/>
                </a:effectLst>
              </a:rPr>
              <a:t>exactly?</a:t>
            </a:r>
            <a:endParaRPr kumimoji="1" lang="ko-KR" altLang="en-US" sz="2200" dirty="0">
              <a:solidFill>
                <a:schemeClr val="tx2"/>
              </a:solidFill>
              <a:effectLst>
                <a:glow rad="139700">
                  <a:schemeClr val="accent1">
                    <a:lumMod val="40000"/>
                    <a:lumOff val="60000"/>
                    <a:alpha val="40000"/>
                  </a:schemeClr>
                </a:glow>
                <a:outerShdw blurRad="50800" dist="76200" dir="2700000" algn="tl" rotWithShape="0">
                  <a:prstClr val="black">
                    <a:alpha val="40000"/>
                  </a:prstClr>
                </a:outerShdw>
                <a:reflection stA="30000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50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AlphaGo</a:t>
            </a:r>
            <a:r>
              <a:rPr kumimoji="1" lang="en-US" altLang="ko-KR" dirty="0" smtClean="0"/>
              <a:t> Zero</a:t>
            </a:r>
            <a:r>
              <a:rPr kumimoji="1" lang="ko-KR" altLang="en-US" dirty="0" smtClean="0"/>
              <a:t>는 어떻게 프로기사를 이길 수 있었을까요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en-US" altLang="ko-KR" dirty="0" err="1" smtClean="0"/>
              <a:t>AlphaGo</a:t>
            </a:r>
            <a:r>
              <a:rPr kumimoji="1" lang="en-US" altLang="ko-KR" dirty="0" smtClean="0"/>
              <a:t> Zero</a:t>
            </a:r>
            <a:r>
              <a:rPr kumimoji="1" lang="ko-KR" altLang="en-US" dirty="0" smtClean="0"/>
              <a:t>는 </a:t>
            </a:r>
            <a:r>
              <a:rPr kumimoji="1" lang="ko-KR" altLang="en-US" u="sng" dirty="0" smtClean="0"/>
              <a:t>게임의 규칙을 알지 못해도</a:t>
            </a:r>
            <a:r>
              <a:rPr kumimoji="1" lang="ko-KR" altLang="en-US" dirty="0" smtClean="0"/>
              <a:t> 바둑을 두는 법을 학습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게임 플레이 중 승리 혹은 패배의 경험을 통해 학습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점차적으로 더 나은 전략을 고안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시행착오의 접근법 </a:t>
            </a:r>
            <a:r>
              <a:rPr kumimoji="1" lang="ko-KR" altLang="en-US" dirty="0" smtClean="0">
                <a:sym typeface="Wingdings"/>
              </a:rPr>
              <a:t> 강화학습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4120478"/>
            <a:ext cx="3528392" cy="2701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102344" y="4960306"/>
            <a:ext cx="2488456" cy="18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Welcome to </a:t>
            </a:r>
            <a:r>
              <a:rPr kumimoji="1" lang="ko-KR" altLang="en-US" dirty="0" smtClean="0"/>
              <a:t>심층강화학습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/>
          <a:lstStyle/>
          <a:p>
            <a:r>
              <a:rPr kumimoji="1" lang="ko-KR" altLang="en-US" dirty="0" smtClean="0"/>
              <a:t>강화학습은 어디에 쓰이고 있나요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대화를 나누거나 걷는 방법을 학습</a:t>
            </a:r>
            <a:r>
              <a:rPr kumimoji="1" lang="en-US" altLang="ko-KR" dirty="0" smtClean="0"/>
              <a:t> (</a:t>
            </a:r>
            <a:r>
              <a:rPr kumimoji="1" lang="ko-KR" altLang="en-US" dirty="0" smtClean="0"/>
              <a:t>챗봇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걷는 로봇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강화학습 알고리즘을 활용한 자율 주행 자동차 테스트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(UBER &amp; Google)</a:t>
            </a:r>
          </a:p>
          <a:p>
            <a:pPr lvl="1"/>
            <a:r>
              <a:rPr kumimoji="1" lang="ko-KR" altLang="en-US" dirty="0" smtClean="0"/>
              <a:t>창고에서 효율적인 재고 정리 및 활용 </a:t>
            </a:r>
            <a:r>
              <a:rPr kumimoji="1" lang="en-US" altLang="ko-KR" dirty="0" smtClean="0"/>
              <a:t>(Amazon)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D2A85-4149-4135-9F6D-2E06F2D7267A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36" y="3913402"/>
            <a:ext cx="1173601" cy="24630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13" y="4106111"/>
            <a:ext cx="2691434" cy="20775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308" y="3848933"/>
            <a:ext cx="3715156" cy="2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k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link_3</Template>
  <TotalTime>76547</TotalTime>
  <Words>1787</Words>
  <Application>Microsoft Macintosh PowerPoint</Application>
  <PresentationFormat>화면 슬라이드 쇼(4:3)</PresentationFormat>
  <Paragraphs>537</Paragraphs>
  <Slides>60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3" baseType="lpstr">
      <vt:lpstr>맑은 고딕</vt:lpstr>
      <vt:lpstr>한컴 솔잎 M</vt:lpstr>
      <vt:lpstr>AppleGothic 일반체</vt:lpstr>
      <vt:lpstr>Cambria Math</vt:lpstr>
      <vt:lpstr>Dotum</vt:lpstr>
      <vt:lpstr>Mangal</vt:lpstr>
      <vt:lpstr>Roboto</vt:lpstr>
      <vt:lpstr>Tahoma</vt:lpstr>
      <vt:lpstr>Tunga</vt:lpstr>
      <vt:lpstr>Wingdings</vt:lpstr>
      <vt:lpstr>Wingdings 2</vt:lpstr>
      <vt:lpstr>Arial</vt:lpstr>
      <vt:lpstr>link_3</vt:lpstr>
      <vt:lpstr>파이썬을 활용한 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Welcome to 심층강화학습</vt:lpstr>
      <vt:lpstr>PowerPoint 프레젠테이션</vt:lpstr>
      <vt:lpstr>Welcome to 심층강화학습</vt:lpstr>
      <vt:lpstr>Welcome to 심층강화학습</vt:lpstr>
      <vt:lpstr>Welcome to 심층강화학습</vt:lpstr>
      <vt:lpstr>Deep Q-Networks</vt:lpstr>
      <vt:lpstr>강화학습에서 심층강화학습으로</vt:lpstr>
      <vt:lpstr>강화학습에서 심층강화학습으로</vt:lpstr>
      <vt:lpstr>강화학습에서 심층강화학습으로</vt:lpstr>
      <vt:lpstr>강화학습에서 심층강화학습으로</vt:lpstr>
      <vt:lpstr>강화학습에서 심층강화학습으로</vt:lpstr>
      <vt:lpstr>강화학습에서 심층강화학습으로</vt:lpstr>
      <vt:lpstr>다시 강화학습으로</vt:lpstr>
      <vt:lpstr>CHAPTER 1 - 교재 17page</vt:lpstr>
      <vt:lpstr>Chapter 4 – 마르코프 결정 과정 – 교재 37page</vt:lpstr>
      <vt:lpstr>PowerPoint 프레젠테이션</vt:lpstr>
      <vt:lpstr>Chapter 4 – 마르코프 결정 과정</vt:lpstr>
      <vt:lpstr>Chapter 5 에 앞서…</vt:lpstr>
      <vt:lpstr>Chapter 5 에 앞서…</vt:lpstr>
      <vt:lpstr>Chapter 5 – Q-Learning – 교재 45page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Chapter 5</vt:lpstr>
      <vt:lpstr>DQN (Deep Q-Network)</vt:lpstr>
      <vt:lpstr>Chapter 6 – 딥 Q 네트워크 – 교재 57page</vt:lpstr>
      <vt:lpstr>Chapter 6 – 딥 Q 네트워크 – 교재 57page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6 – 딥 Q 네트워크</vt:lpstr>
      <vt:lpstr>Chapter 5</vt:lpstr>
      <vt:lpstr>    감사합니다.  rlawnqhd@koreatech.ac.kr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and Social Computing</dc:title>
  <dc:creator>Kang</dc:creator>
  <cp:lastModifiedBy>Microsoft Office 사용자</cp:lastModifiedBy>
  <cp:revision>2519</cp:revision>
  <cp:lastPrinted>2018-10-05T04:57:08Z</cp:lastPrinted>
  <dcterms:created xsi:type="dcterms:W3CDTF">2012-06-25T15:31:36Z</dcterms:created>
  <dcterms:modified xsi:type="dcterms:W3CDTF">2019-07-05T13:53:32Z</dcterms:modified>
</cp:coreProperties>
</file>